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824" r:id="rId2"/>
    <p:sldMasterId id="2147483854" r:id="rId3"/>
  </p:sldMasterIdLst>
  <p:notesMasterIdLst>
    <p:notesMasterId r:id="rId24"/>
  </p:notesMasterIdLst>
  <p:sldIdLst>
    <p:sldId id="258" r:id="rId4"/>
    <p:sldId id="283" r:id="rId5"/>
    <p:sldId id="301" r:id="rId6"/>
    <p:sldId id="307" r:id="rId7"/>
    <p:sldId id="333" r:id="rId8"/>
    <p:sldId id="332" r:id="rId9"/>
    <p:sldId id="334" r:id="rId10"/>
    <p:sldId id="335" r:id="rId11"/>
    <p:sldId id="272" r:id="rId12"/>
    <p:sldId id="290" r:id="rId13"/>
    <p:sldId id="336" r:id="rId14"/>
    <p:sldId id="292" r:id="rId15"/>
    <p:sldId id="300" r:id="rId16"/>
    <p:sldId id="284" r:id="rId17"/>
    <p:sldId id="288" r:id="rId18"/>
    <p:sldId id="281" r:id="rId19"/>
    <p:sldId id="297" r:id="rId20"/>
    <p:sldId id="298" r:id="rId21"/>
    <p:sldId id="330" r:id="rId22"/>
    <p:sldId id="33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huyen1586@gmail.com" initials="d" lastIdx="5" clrIdx="0">
    <p:extLst>
      <p:ext uri="{19B8F6BF-5375-455C-9EA6-DF929625EA0E}">
        <p15:presenceInfo xmlns:p15="http://schemas.microsoft.com/office/powerpoint/2012/main" userId="0a5f4735a97618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1T03:03:47.341" idx="4">
    <p:pos x="10" y="10"/>
    <p:text>Xem clip Dịch mã https://www.youtube.com/watch?v=jFjM6b-IMIY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64A5A-AD0C-40BF-B413-33E6BC312591}" type="doc">
      <dgm:prSet loTypeId="urn:microsoft.com/office/officeart/2005/8/layout/hierarchy3" loCatId="hierarchy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vi-VN"/>
        </a:p>
      </dgm:t>
    </dgm:pt>
    <dgm:pt modelId="{15A5400E-2076-4BB7-B652-2BA942562CB6}">
      <dgm:prSet phldrT="[Văn bản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sz="6000" b="1" dirty="0" err="1"/>
            <a:t>Phần</a:t>
          </a:r>
          <a:r>
            <a:rPr lang="en-US" sz="6000" b="1" dirty="0"/>
            <a:t> I</a:t>
          </a:r>
          <a:endParaRPr lang="vi-VN" sz="6000" b="1" dirty="0"/>
        </a:p>
      </dgm:t>
    </dgm:pt>
    <dgm:pt modelId="{6A8D8E0C-DF3A-40B8-9C8A-0F83A66CD619}" type="parTrans" cxnId="{4BEBDB06-84B6-4EE9-948F-ABFE58AF6381}">
      <dgm:prSet/>
      <dgm:spPr/>
      <dgm:t>
        <a:bodyPr/>
        <a:lstStyle/>
        <a:p>
          <a:endParaRPr lang="vi-VN"/>
        </a:p>
      </dgm:t>
    </dgm:pt>
    <dgm:pt modelId="{083F0F89-0C49-4701-BC6A-C671787B8F4E}" type="sibTrans" cxnId="{4BEBDB06-84B6-4EE9-948F-ABFE58AF6381}">
      <dgm:prSet/>
      <dgm:spPr/>
      <dgm:t>
        <a:bodyPr/>
        <a:lstStyle/>
        <a:p>
          <a:endParaRPr lang="vi-VN"/>
        </a:p>
      </dgm:t>
    </dgm:pt>
    <dgm:pt modelId="{6D8D8F7E-F6E4-44AE-92DD-CA0E518F0C57}">
      <dgm:prSet phldrT="[Văn bản]"/>
      <dgm:spPr>
        <a:ln w="85725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vi-VN" b="1" dirty="0"/>
            <a:t>MỐI QUAN HỆ GIỮA GENE VÀ PROTEIN</a:t>
          </a:r>
        </a:p>
      </dgm:t>
    </dgm:pt>
    <dgm:pt modelId="{A4A4B07D-6A5D-4DE0-AC76-77D9FD781E1E}" type="parTrans" cxnId="{25DCE6E7-FAB3-446D-8D00-104EF1E7C0C9}">
      <dgm:prSet/>
      <dgm:spPr/>
      <dgm:t>
        <a:bodyPr/>
        <a:lstStyle/>
        <a:p>
          <a:endParaRPr lang="vi-VN"/>
        </a:p>
      </dgm:t>
    </dgm:pt>
    <dgm:pt modelId="{3AAED657-4CAB-4E11-B963-EA9220BF907B}" type="sibTrans" cxnId="{25DCE6E7-FAB3-446D-8D00-104EF1E7C0C9}">
      <dgm:prSet/>
      <dgm:spPr/>
      <dgm:t>
        <a:bodyPr/>
        <a:lstStyle/>
        <a:p>
          <a:endParaRPr lang="vi-VN"/>
        </a:p>
      </dgm:t>
    </dgm:pt>
    <dgm:pt modelId="{51F7E969-0741-468C-896E-4F9C34E92E5C}">
      <dgm:prSet phldrT="[Văn bản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sz="6000" b="1" dirty="0" err="1"/>
            <a:t>Phần</a:t>
          </a:r>
          <a:r>
            <a:rPr lang="en-US" sz="6000" b="1" dirty="0"/>
            <a:t> II</a:t>
          </a:r>
          <a:endParaRPr lang="vi-VN" sz="6000" b="1" dirty="0"/>
        </a:p>
      </dgm:t>
    </dgm:pt>
    <dgm:pt modelId="{110D205B-DBC1-404A-A204-528DC80CE055}" type="parTrans" cxnId="{2DAE52F6-7653-42D7-B13F-283995FEA256}">
      <dgm:prSet/>
      <dgm:spPr/>
      <dgm:t>
        <a:bodyPr/>
        <a:lstStyle/>
        <a:p>
          <a:endParaRPr lang="vi-VN"/>
        </a:p>
      </dgm:t>
    </dgm:pt>
    <dgm:pt modelId="{8C6960F5-53CC-4373-9C7B-4744EEC36446}" type="sibTrans" cxnId="{2DAE52F6-7653-42D7-B13F-283995FEA256}">
      <dgm:prSet/>
      <dgm:spPr/>
      <dgm:t>
        <a:bodyPr/>
        <a:lstStyle/>
        <a:p>
          <a:endParaRPr lang="vi-VN"/>
        </a:p>
      </dgm:t>
    </dgm:pt>
    <dgm:pt modelId="{B97DB759-F294-4FAE-854F-7488B1EDA0E6}">
      <dgm:prSet phldrT="[Văn bản]"/>
      <dgm:spPr>
        <a:ln w="8890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vi-VN" b="1" dirty="0"/>
            <a:t>MỐI QUAN HỆ GIỮA GENE VÀ TÍNH TRẠNG</a:t>
          </a:r>
        </a:p>
      </dgm:t>
    </dgm:pt>
    <dgm:pt modelId="{396E6983-CB80-4F8A-89CA-6C89F32C374C}" type="parTrans" cxnId="{59059227-DEF3-4A9F-86C9-A922164E9D24}">
      <dgm:prSet/>
      <dgm:spPr/>
      <dgm:t>
        <a:bodyPr/>
        <a:lstStyle/>
        <a:p>
          <a:endParaRPr lang="vi-VN"/>
        </a:p>
      </dgm:t>
    </dgm:pt>
    <dgm:pt modelId="{4A554136-7BC0-461E-BB9D-EDD0FBC066FA}" type="sibTrans" cxnId="{59059227-DEF3-4A9F-86C9-A922164E9D24}">
      <dgm:prSet/>
      <dgm:spPr/>
      <dgm:t>
        <a:bodyPr/>
        <a:lstStyle/>
        <a:p>
          <a:endParaRPr lang="vi-VN"/>
        </a:p>
      </dgm:t>
    </dgm:pt>
    <dgm:pt modelId="{3A86181F-8283-4EE5-9C02-8F33BBAD38AF}" type="pres">
      <dgm:prSet presAssocID="{6CA64A5A-AD0C-40BF-B413-33E6BC3125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56005EC-3CEA-4DED-9BE2-E4230380DFF5}" type="pres">
      <dgm:prSet presAssocID="{15A5400E-2076-4BB7-B652-2BA942562CB6}" presName="root" presStyleCnt="0"/>
      <dgm:spPr/>
    </dgm:pt>
    <dgm:pt modelId="{5500D5F3-E1D2-4384-B3F6-7591DCB6110A}" type="pres">
      <dgm:prSet presAssocID="{15A5400E-2076-4BB7-B652-2BA942562CB6}" presName="rootComposite" presStyleCnt="0"/>
      <dgm:spPr/>
    </dgm:pt>
    <dgm:pt modelId="{EAD69F41-E689-4705-9761-1C5A91650708}" type="pres">
      <dgm:prSet presAssocID="{15A5400E-2076-4BB7-B652-2BA942562CB6}" presName="rootText" presStyleLbl="node1" presStyleIdx="0" presStyleCnt="2"/>
      <dgm:spPr/>
      <dgm:t>
        <a:bodyPr/>
        <a:lstStyle/>
        <a:p>
          <a:endParaRPr lang="en-GB"/>
        </a:p>
      </dgm:t>
    </dgm:pt>
    <dgm:pt modelId="{0CC69EAE-BB91-451F-BA1B-1CBA99C26387}" type="pres">
      <dgm:prSet presAssocID="{15A5400E-2076-4BB7-B652-2BA942562CB6}" presName="rootConnector" presStyleLbl="node1" presStyleIdx="0" presStyleCnt="2"/>
      <dgm:spPr/>
      <dgm:t>
        <a:bodyPr/>
        <a:lstStyle/>
        <a:p>
          <a:endParaRPr lang="en-GB"/>
        </a:p>
      </dgm:t>
    </dgm:pt>
    <dgm:pt modelId="{B661BE2B-9A46-4453-B0B9-D3F5C7A7A1A2}" type="pres">
      <dgm:prSet presAssocID="{15A5400E-2076-4BB7-B652-2BA942562CB6}" presName="childShape" presStyleCnt="0"/>
      <dgm:spPr/>
    </dgm:pt>
    <dgm:pt modelId="{3D95927E-53A5-45A1-9C92-804A35AC87D5}" type="pres">
      <dgm:prSet presAssocID="{A4A4B07D-6A5D-4DE0-AC76-77D9FD781E1E}" presName="Name13" presStyleLbl="parChTrans1D2" presStyleIdx="0" presStyleCnt="2"/>
      <dgm:spPr/>
      <dgm:t>
        <a:bodyPr/>
        <a:lstStyle/>
        <a:p>
          <a:endParaRPr lang="en-GB"/>
        </a:p>
      </dgm:t>
    </dgm:pt>
    <dgm:pt modelId="{D29A41D3-413E-4FFC-9678-EABA6D6F47B4}" type="pres">
      <dgm:prSet presAssocID="{6D8D8F7E-F6E4-44AE-92DD-CA0E518F0C5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97E364-7CE2-4E7E-8C37-FE2E05D75AE9}" type="pres">
      <dgm:prSet presAssocID="{51F7E969-0741-468C-896E-4F9C34E92E5C}" presName="root" presStyleCnt="0"/>
      <dgm:spPr/>
    </dgm:pt>
    <dgm:pt modelId="{B3AF8D2D-7964-45A6-B512-C08548A68058}" type="pres">
      <dgm:prSet presAssocID="{51F7E969-0741-468C-896E-4F9C34E92E5C}" presName="rootComposite" presStyleCnt="0"/>
      <dgm:spPr/>
    </dgm:pt>
    <dgm:pt modelId="{BAB810AC-4186-4E56-B6E7-E46D5AD405D8}" type="pres">
      <dgm:prSet presAssocID="{51F7E969-0741-468C-896E-4F9C34E92E5C}" presName="rootText" presStyleLbl="node1" presStyleIdx="1" presStyleCnt="2"/>
      <dgm:spPr/>
      <dgm:t>
        <a:bodyPr/>
        <a:lstStyle/>
        <a:p>
          <a:endParaRPr lang="en-GB"/>
        </a:p>
      </dgm:t>
    </dgm:pt>
    <dgm:pt modelId="{A65B1803-6636-4129-A134-5308871CA817}" type="pres">
      <dgm:prSet presAssocID="{51F7E969-0741-468C-896E-4F9C34E92E5C}" presName="rootConnector" presStyleLbl="node1" presStyleIdx="1" presStyleCnt="2"/>
      <dgm:spPr/>
      <dgm:t>
        <a:bodyPr/>
        <a:lstStyle/>
        <a:p>
          <a:endParaRPr lang="en-GB"/>
        </a:p>
      </dgm:t>
    </dgm:pt>
    <dgm:pt modelId="{78641D09-FAB7-4372-9D78-0FBC4145B17B}" type="pres">
      <dgm:prSet presAssocID="{51F7E969-0741-468C-896E-4F9C34E92E5C}" presName="childShape" presStyleCnt="0"/>
      <dgm:spPr/>
    </dgm:pt>
    <dgm:pt modelId="{4EAA629F-1D57-4D36-AA33-7B6873A3280E}" type="pres">
      <dgm:prSet presAssocID="{396E6983-CB80-4F8A-89CA-6C89F32C374C}" presName="Name13" presStyleLbl="parChTrans1D2" presStyleIdx="1" presStyleCnt="2"/>
      <dgm:spPr/>
      <dgm:t>
        <a:bodyPr/>
        <a:lstStyle/>
        <a:p>
          <a:endParaRPr lang="en-GB"/>
        </a:p>
      </dgm:t>
    </dgm:pt>
    <dgm:pt modelId="{852D7D4D-3B29-4B9D-9E92-5D5EF9241F63}" type="pres">
      <dgm:prSet presAssocID="{B97DB759-F294-4FAE-854F-7488B1EDA0E6}" presName="childText" presStyleLbl="bgAcc1" presStyleIdx="1" presStyleCnt="2" custScaleX="1207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D11368-7597-4B5B-872D-06EF9E63EBA9}" type="presOf" srcId="{6CA64A5A-AD0C-40BF-B413-33E6BC312591}" destId="{3A86181F-8283-4EE5-9C02-8F33BBAD38AF}" srcOrd="0" destOrd="0" presId="urn:microsoft.com/office/officeart/2005/8/layout/hierarchy3"/>
    <dgm:cxn modelId="{0E73239D-DAE7-4C7E-9FEC-8057AC72C77F}" type="presOf" srcId="{51F7E969-0741-468C-896E-4F9C34E92E5C}" destId="{A65B1803-6636-4129-A134-5308871CA817}" srcOrd="1" destOrd="0" presId="urn:microsoft.com/office/officeart/2005/8/layout/hierarchy3"/>
    <dgm:cxn modelId="{59059227-DEF3-4A9F-86C9-A922164E9D24}" srcId="{51F7E969-0741-468C-896E-4F9C34E92E5C}" destId="{B97DB759-F294-4FAE-854F-7488B1EDA0E6}" srcOrd="0" destOrd="0" parTransId="{396E6983-CB80-4F8A-89CA-6C89F32C374C}" sibTransId="{4A554136-7BC0-461E-BB9D-EDD0FBC066FA}"/>
    <dgm:cxn modelId="{4BEBDB06-84B6-4EE9-948F-ABFE58AF6381}" srcId="{6CA64A5A-AD0C-40BF-B413-33E6BC312591}" destId="{15A5400E-2076-4BB7-B652-2BA942562CB6}" srcOrd="0" destOrd="0" parTransId="{6A8D8E0C-DF3A-40B8-9C8A-0F83A66CD619}" sibTransId="{083F0F89-0C49-4701-BC6A-C671787B8F4E}"/>
    <dgm:cxn modelId="{4CC9F0EA-17FA-47AC-BBBB-C8BEAF256957}" type="presOf" srcId="{15A5400E-2076-4BB7-B652-2BA942562CB6}" destId="{EAD69F41-E689-4705-9761-1C5A91650708}" srcOrd="0" destOrd="0" presId="urn:microsoft.com/office/officeart/2005/8/layout/hierarchy3"/>
    <dgm:cxn modelId="{2E28B0D5-6292-4613-BDAC-C8A55288B71D}" type="presOf" srcId="{6D8D8F7E-F6E4-44AE-92DD-CA0E518F0C57}" destId="{D29A41D3-413E-4FFC-9678-EABA6D6F47B4}" srcOrd="0" destOrd="0" presId="urn:microsoft.com/office/officeart/2005/8/layout/hierarchy3"/>
    <dgm:cxn modelId="{CD8C576E-E43F-4C79-B079-5B5D16CF3B6C}" type="presOf" srcId="{15A5400E-2076-4BB7-B652-2BA942562CB6}" destId="{0CC69EAE-BB91-451F-BA1B-1CBA99C26387}" srcOrd="1" destOrd="0" presId="urn:microsoft.com/office/officeart/2005/8/layout/hierarchy3"/>
    <dgm:cxn modelId="{25DCE6E7-FAB3-446D-8D00-104EF1E7C0C9}" srcId="{15A5400E-2076-4BB7-B652-2BA942562CB6}" destId="{6D8D8F7E-F6E4-44AE-92DD-CA0E518F0C57}" srcOrd="0" destOrd="0" parTransId="{A4A4B07D-6A5D-4DE0-AC76-77D9FD781E1E}" sibTransId="{3AAED657-4CAB-4E11-B963-EA9220BF907B}"/>
    <dgm:cxn modelId="{D9F5F26F-C8B9-4A42-A283-63B30A68DBBC}" type="presOf" srcId="{B97DB759-F294-4FAE-854F-7488B1EDA0E6}" destId="{852D7D4D-3B29-4B9D-9E92-5D5EF9241F63}" srcOrd="0" destOrd="0" presId="urn:microsoft.com/office/officeart/2005/8/layout/hierarchy3"/>
    <dgm:cxn modelId="{2DAE52F6-7653-42D7-B13F-283995FEA256}" srcId="{6CA64A5A-AD0C-40BF-B413-33E6BC312591}" destId="{51F7E969-0741-468C-896E-4F9C34E92E5C}" srcOrd="1" destOrd="0" parTransId="{110D205B-DBC1-404A-A204-528DC80CE055}" sibTransId="{8C6960F5-53CC-4373-9C7B-4744EEC36446}"/>
    <dgm:cxn modelId="{BF72900B-2559-4F80-9F6E-01050C3E3A2A}" type="presOf" srcId="{396E6983-CB80-4F8A-89CA-6C89F32C374C}" destId="{4EAA629F-1D57-4D36-AA33-7B6873A3280E}" srcOrd="0" destOrd="0" presId="urn:microsoft.com/office/officeart/2005/8/layout/hierarchy3"/>
    <dgm:cxn modelId="{28E6F8F8-DF4C-41CD-91D0-ED3555D0F45B}" type="presOf" srcId="{A4A4B07D-6A5D-4DE0-AC76-77D9FD781E1E}" destId="{3D95927E-53A5-45A1-9C92-804A35AC87D5}" srcOrd="0" destOrd="0" presId="urn:microsoft.com/office/officeart/2005/8/layout/hierarchy3"/>
    <dgm:cxn modelId="{28522117-06E9-483E-9735-DF9745311EAB}" type="presOf" srcId="{51F7E969-0741-468C-896E-4F9C34E92E5C}" destId="{BAB810AC-4186-4E56-B6E7-E46D5AD405D8}" srcOrd="0" destOrd="0" presId="urn:microsoft.com/office/officeart/2005/8/layout/hierarchy3"/>
    <dgm:cxn modelId="{DD497083-2DB6-49EC-8D2D-C4267BAAC06B}" type="presParOf" srcId="{3A86181F-8283-4EE5-9C02-8F33BBAD38AF}" destId="{256005EC-3CEA-4DED-9BE2-E4230380DFF5}" srcOrd="0" destOrd="0" presId="urn:microsoft.com/office/officeart/2005/8/layout/hierarchy3"/>
    <dgm:cxn modelId="{2D45E57F-C82F-4CA1-A7B5-5FB22408B15C}" type="presParOf" srcId="{256005EC-3CEA-4DED-9BE2-E4230380DFF5}" destId="{5500D5F3-E1D2-4384-B3F6-7591DCB6110A}" srcOrd="0" destOrd="0" presId="urn:microsoft.com/office/officeart/2005/8/layout/hierarchy3"/>
    <dgm:cxn modelId="{C68A584F-441B-4920-9B25-5FAB6076D033}" type="presParOf" srcId="{5500D5F3-E1D2-4384-B3F6-7591DCB6110A}" destId="{EAD69F41-E689-4705-9761-1C5A91650708}" srcOrd="0" destOrd="0" presId="urn:microsoft.com/office/officeart/2005/8/layout/hierarchy3"/>
    <dgm:cxn modelId="{2706CD9F-41C1-4057-973F-97C61EEECCEC}" type="presParOf" srcId="{5500D5F3-E1D2-4384-B3F6-7591DCB6110A}" destId="{0CC69EAE-BB91-451F-BA1B-1CBA99C26387}" srcOrd="1" destOrd="0" presId="urn:microsoft.com/office/officeart/2005/8/layout/hierarchy3"/>
    <dgm:cxn modelId="{97ADBD0E-EDE4-40F3-9B5B-773E26581A7C}" type="presParOf" srcId="{256005EC-3CEA-4DED-9BE2-E4230380DFF5}" destId="{B661BE2B-9A46-4453-B0B9-D3F5C7A7A1A2}" srcOrd="1" destOrd="0" presId="urn:microsoft.com/office/officeart/2005/8/layout/hierarchy3"/>
    <dgm:cxn modelId="{1B407E07-F698-4852-A855-3BA18683BF0D}" type="presParOf" srcId="{B661BE2B-9A46-4453-B0B9-D3F5C7A7A1A2}" destId="{3D95927E-53A5-45A1-9C92-804A35AC87D5}" srcOrd="0" destOrd="0" presId="urn:microsoft.com/office/officeart/2005/8/layout/hierarchy3"/>
    <dgm:cxn modelId="{73C864DA-336F-42C6-B8FD-1FD88BBF670E}" type="presParOf" srcId="{B661BE2B-9A46-4453-B0B9-D3F5C7A7A1A2}" destId="{D29A41D3-413E-4FFC-9678-EABA6D6F47B4}" srcOrd="1" destOrd="0" presId="urn:microsoft.com/office/officeart/2005/8/layout/hierarchy3"/>
    <dgm:cxn modelId="{5226FB13-5169-45D1-BAB9-BD33FB76406A}" type="presParOf" srcId="{3A86181F-8283-4EE5-9C02-8F33BBAD38AF}" destId="{EC97E364-7CE2-4E7E-8C37-FE2E05D75AE9}" srcOrd="1" destOrd="0" presId="urn:microsoft.com/office/officeart/2005/8/layout/hierarchy3"/>
    <dgm:cxn modelId="{1F349E97-4AE4-4839-92FF-C98C50F4C806}" type="presParOf" srcId="{EC97E364-7CE2-4E7E-8C37-FE2E05D75AE9}" destId="{B3AF8D2D-7964-45A6-B512-C08548A68058}" srcOrd="0" destOrd="0" presId="urn:microsoft.com/office/officeart/2005/8/layout/hierarchy3"/>
    <dgm:cxn modelId="{9E1A985A-17F4-4677-AFEF-362CEFA54383}" type="presParOf" srcId="{B3AF8D2D-7964-45A6-B512-C08548A68058}" destId="{BAB810AC-4186-4E56-B6E7-E46D5AD405D8}" srcOrd="0" destOrd="0" presId="urn:microsoft.com/office/officeart/2005/8/layout/hierarchy3"/>
    <dgm:cxn modelId="{FFF61041-06D6-46E8-834C-9E6C7834645C}" type="presParOf" srcId="{B3AF8D2D-7964-45A6-B512-C08548A68058}" destId="{A65B1803-6636-4129-A134-5308871CA817}" srcOrd="1" destOrd="0" presId="urn:microsoft.com/office/officeart/2005/8/layout/hierarchy3"/>
    <dgm:cxn modelId="{EDAEF48E-89D9-477A-999F-A29941F309D2}" type="presParOf" srcId="{EC97E364-7CE2-4E7E-8C37-FE2E05D75AE9}" destId="{78641D09-FAB7-4372-9D78-0FBC4145B17B}" srcOrd="1" destOrd="0" presId="urn:microsoft.com/office/officeart/2005/8/layout/hierarchy3"/>
    <dgm:cxn modelId="{2EFA7A23-7F11-4F2F-BD04-16B0C5A73ADE}" type="presParOf" srcId="{78641D09-FAB7-4372-9D78-0FBC4145B17B}" destId="{4EAA629F-1D57-4D36-AA33-7B6873A3280E}" srcOrd="0" destOrd="0" presId="urn:microsoft.com/office/officeart/2005/8/layout/hierarchy3"/>
    <dgm:cxn modelId="{C66CB445-8CDC-4545-B34E-4D1F4A71EFC1}" type="presParOf" srcId="{78641D09-FAB7-4372-9D78-0FBC4145B17B}" destId="{852D7D4D-3B29-4B9D-9E92-5D5EF9241F6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69F41-E689-4705-9761-1C5A91650708}">
      <dsp:nvSpPr>
        <dsp:cNvPr id="0" name=""/>
        <dsp:cNvSpPr/>
      </dsp:nvSpPr>
      <dsp:spPr>
        <a:xfrm>
          <a:off x="2604" y="260914"/>
          <a:ext cx="3112472" cy="155623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/>
            <a:t>Phần</a:t>
          </a:r>
          <a:r>
            <a:rPr lang="en-US" sz="6000" b="1" kern="1200" dirty="0"/>
            <a:t> I</a:t>
          </a:r>
          <a:endParaRPr lang="vi-VN" sz="6000" b="1" kern="1200" dirty="0"/>
        </a:p>
      </dsp:txBody>
      <dsp:txXfrm>
        <a:off x="48185" y="306495"/>
        <a:ext cx="3021310" cy="1465074"/>
      </dsp:txXfrm>
    </dsp:sp>
    <dsp:sp modelId="{3D95927E-53A5-45A1-9C92-804A35AC87D5}">
      <dsp:nvSpPr>
        <dsp:cNvPr id="0" name=""/>
        <dsp:cNvSpPr/>
      </dsp:nvSpPr>
      <dsp:spPr>
        <a:xfrm>
          <a:off x="313851" y="1817150"/>
          <a:ext cx="311247" cy="116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177"/>
              </a:lnTo>
              <a:lnTo>
                <a:pt x="311247" y="1167177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A41D3-413E-4FFC-9678-EABA6D6F47B4}">
      <dsp:nvSpPr>
        <dsp:cNvPr id="0" name=""/>
        <dsp:cNvSpPr/>
      </dsp:nvSpPr>
      <dsp:spPr>
        <a:xfrm>
          <a:off x="625099" y="2206209"/>
          <a:ext cx="2489977" cy="1556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8572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vi-VN" sz="2600" b="1" kern="1200" dirty="0"/>
            <a:t>MỐI QUAN HỆ GIỮA GENE VÀ PROTEIN</a:t>
          </a:r>
        </a:p>
      </dsp:txBody>
      <dsp:txXfrm>
        <a:off x="670680" y="2251790"/>
        <a:ext cx="2398815" cy="1465074"/>
      </dsp:txXfrm>
    </dsp:sp>
    <dsp:sp modelId="{BAB810AC-4186-4E56-B6E7-E46D5AD405D8}">
      <dsp:nvSpPr>
        <dsp:cNvPr id="0" name=""/>
        <dsp:cNvSpPr/>
      </dsp:nvSpPr>
      <dsp:spPr>
        <a:xfrm>
          <a:off x="3893195" y="260914"/>
          <a:ext cx="3112472" cy="155623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/>
            <a:t>Phần</a:t>
          </a:r>
          <a:r>
            <a:rPr lang="en-US" sz="6000" b="1" kern="1200" dirty="0"/>
            <a:t> II</a:t>
          </a:r>
          <a:endParaRPr lang="vi-VN" sz="6000" b="1" kern="1200" dirty="0"/>
        </a:p>
      </dsp:txBody>
      <dsp:txXfrm>
        <a:off x="3938776" y="306495"/>
        <a:ext cx="3021310" cy="1465074"/>
      </dsp:txXfrm>
    </dsp:sp>
    <dsp:sp modelId="{4EAA629F-1D57-4D36-AA33-7B6873A3280E}">
      <dsp:nvSpPr>
        <dsp:cNvPr id="0" name=""/>
        <dsp:cNvSpPr/>
      </dsp:nvSpPr>
      <dsp:spPr>
        <a:xfrm>
          <a:off x="4204442" y="1817150"/>
          <a:ext cx="311247" cy="116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177"/>
              </a:lnTo>
              <a:lnTo>
                <a:pt x="311247" y="1167177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D7D4D-3B29-4B9D-9E92-5D5EF9241F63}">
      <dsp:nvSpPr>
        <dsp:cNvPr id="0" name=""/>
        <dsp:cNvSpPr/>
      </dsp:nvSpPr>
      <dsp:spPr>
        <a:xfrm>
          <a:off x="4515689" y="2206209"/>
          <a:ext cx="3007494" cy="1556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889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600" b="1" kern="1200" dirty="0"/>
            <a:t>MỐI QUAN HỆ GIỮA GENE VÀ TÍNH TRẠNG</a:t>
          </a:r>
        </a:p>
      </dsp:txBody>
      <dsp:txXfrm>
        <a:off x="4561270" y="2251790"/>
        <a:ext cx="2916332" cy="1465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C2981-3917-4D69-8D6E-6114C9745EA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EB839-ECB4-4C48-AD6D-1142EDF3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9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FjM6b-IMI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Xem clip Dịch mã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https://www.youtube.com/watch?v=jFjM6b-IMIY</a:t>
            </a:r>
            <a:endParaRPr lang="vi-VN" sz="18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EB839-ECB4-4C48-AD6D-1142EDF3D7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1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3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1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93BEA2C-E703-4B75-9F1D-7ACCD05D887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56A148-6C66-4133-BBE2-1EDD67BA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A03E86-6244-4AAA-B0CD-CE6D37EA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FE3D32-3A72-4C31-8079-A3211991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7AD9C7-21BD-4B15-99C8-F1BB7E389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87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9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7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4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3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1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81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1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41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92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6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060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1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44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0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47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4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2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33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87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5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9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2463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6905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67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4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8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D8C0B6-C258-4776-866A-B23FA4B4BA3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312A09-D19F-4E91-8E69-49BDD99C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64AC989E-571F-42A6-9822-0B76BBE42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7" y="764383"/>
            <a:ext cx="9144000" cy="838986"/>
          </a:xfrm>
        </p:spPr>
        <p:txBody>
          <a:bodyPr/>
          <a:lstStyle/>
          <a:p>
            <a:pPr marL="900113" indent="-900113" eaLnBrk="1" hangingPunct="1">
              <a:buFont typeface="Arial" panose="020B0604020202020204" pitchFamily="34" charset="0"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nucleoti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RN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D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B7F3B8-692C-41C4-BEBB-040926596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95" y="1447802"/>
            <a:ext cx="7924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(A)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(T)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Guanin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buFontTx/>
              <a:buAutoNum type="alphaUcPeriod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(C) 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27FEDA88-C64B-49FC-9FBF-C1C1D7D3A4A8}"/>
              </a:ext>
            </a:extLst>
          </p:cNvPr>
          <p:cNvSpPr txBox="1">
            <a:spLocks/>
          </p:cNvSpPr>
          <p:nvPr/>
        </p:nvSpPr>
        <p:spPr bwMode="auto">
          <a:xfrm>
            <a:off x="95258" y="3505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 bao nhiêu loại amino acid?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EF93C9D-E09A-497C-BDE2-73D815068B90}"/>
              </a:ext>
            </a:extLst>
          </p:cNvPr>
          <p:cNvSpPr txBox="1">
            <a:spLocks/>
          </p:cNvSpPr>
          <p:nvPr/>
        </p:nvSpPr>
        <p:spPr bwMode="auto">
          <a:xfrm>
            <a:off x="623460" y="4343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 20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đều sai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28">
            <a:extLst>
              <a:ext uri="{FF2B5EF4-FFF2-40B4-BE49-F238E27FC236}">
                <a16:creationId xmlns:a16="http://schemas.microsoft.com/office/drawing/2014/main" xmlns="" id="{B9BB0059-30A7-481E-BB7C-BEAB356C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66FF66"/>
          </a:solidFill>
          <a:ln w="38100" cmpd="dbl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7BABE36-2778-4055-AA21-AFCC96596213}"/>
              </a:ext>
            </a:extLst>
          </p:cNvPr>
          <p:cNvSpPr/>
          <p:nvPr/>
        </p:nvSpPr>
        <p:spPr>
          <a:xfrm>
            <a:off x="457203" y="2323805"/>
            <a:ext cx="581891" cy="53181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DF82CF2-A273-4659-A4E7-EBBB8CF725E4}"/>
              </a:ext>
            </a:extLst>
          </p:cNvPr>
          <p:cNvSpPr/>
          <p:nvPr/>
        </p:nvSpPr>
        <p:spPr>
          <a:xfrm>
            <a:off x="581895" y="5368341"/>
            <a:ext cx="581891" cy="53181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xmlns="" id="{275B493D-FECF-44FF-A6C9-C9EF098E6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416"/>
            <a:ext cx="9144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amin: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xmlns="" id="{5104C528-A480-4427-BDF1-5840A56CE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8960"/>
            <a:ext cx="8839200" cy="34932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aa, </a:t>
            </a:r>
            <a:endParaRPr lang="vi-VN" alt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341438" eaLnBrk="1" hangingPunct="1"/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aa.</a:t>
            </a:r>
          </a:p>
          <a:p>
            <a:pPr marL="442913" indent="-442913" eaLnBrk="1" hangingPunct="1">
              <a:spcBef>
                <a:spcPct val="50000"/>
              </a:spcBef>
              <a:tabLst>
                <a:tab pos="174625" algn="l"/>
                <a:tab pos="225425" algn="l"/>
                <a:tab pos="442913" algn="l"/>
              </a:tabLst>
            </a:pP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rib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1 lần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dịch chuyển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aa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aa.</a:t>
            </a:r>
          </a:p>
          <a:p>
            <a:pPr marL="442913" indent="-442913" eaLnBrk="1" hangingPunct="1">
              <a:spcBef>
                <a:spcPct val="50000"/>
              </a:spcBef>
              <a:tabLst>
                <a:tab pos="174625" algn="l"/>
                <a:tab pos="225425" algn="l"/>
                <a:tab pos="442913" algn="l"/>
              </a:tabLst>
            </a:pP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	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rib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aa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9CA3F23F-5DD9-4F09-8767-2EF83B7C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850" y="4357220"/>
            <a:ext cx="1843548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2-1-3-4.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3-1-2-4.</a:t>
            </a:r>
          </a:p>
        </p:txBody>
      </p:sp>
      <p:sp>
        <p:nvSpPr>
          <p:cNvPr id="16389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35639A31-D4BF-44FB-8DB4-72A9E166B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33678"/>
            <a:ext cx="3614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9B5FB9-D256-4788-A5F7-45775A6CF6B5}"/>
              </a:ext>
            </a:extLst>
          </p:cNvPr>
          <p:cNvSpPr txBox="1"/>
          <p:nvPr/>
        </p:nvSpPr>
        <p:spPr>
          <a:xfrm>
            <a:off x="5896897" y="6081713"/>
            <a:ext cx="317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u="sng" dirty="0"/>
              <a:t>Chú thích</a:t>
            </a:r>
            <a:r>
              <a:rPr lang="vi-VN" dirty="0"/>
              <a:t>: Nu là Nucleotide</a:t>
            </a:r>
          </a:p>
          <a:p>
            <a:pPr indent="1076325"/>
            <a:r>
              <a:rPr lang="vi-VN" dirty="0"/>
              <a:t>aa là amino acid </a:t>
            </a:r>
            <a:endParaRPr 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80A66BC9-68DE-4F8E-B664-DCA9E8376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216" y="4311236"/>
            <a:ext cx="1843548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1-2-3-4.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3-1-2-4.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8EEA7D1-324A-45C3-A2C2-42D8FDCC129F}"/>
              </a:ext>
            </a:extLst>
          </p:cNvPr>
          <p:cNvSpPr/>
          <p:nvPr/>
        </p:nvSpPr>
        <p:spPr>
          <a:xfrm>
            <a:off x="3969239" y="4296660"/>
            <a:ext cx="684687" cy="5238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xmlns="" id="{A4F3F5C1-CD6C-4B24-996C-CFB904DE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amin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acid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80B5A99D-9CF9-4541-B5E2-DA4B7590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4673"/>
            <a:ext cx="8991600" cy="41857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DN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NTBS: A-T, G-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-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a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NTBS: A-U, G-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-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a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NTBS: A-U, G-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-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a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rRN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NTBS: A-U, G-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-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a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D9C5EA1-8C56-4341-B16F-0062CB27C725}"/>
              </a:ext>
            </a:extLst>
          </p:cNvPr>
          <p:cNvSpPr/>
          <p:nvPr/>
        </p:nvSpPr>
        <p:spPr>
          <a:xfrm>
            <a:off x="76200" y="3528855"/>
            <a:ext cx="498987" cy="5238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F75D40-805E-4ADE-AB22-C6F0A65D34AB}"/>
              </a:ext>
            </a:extLst>
          </p:cNvPr>
          <p:cNvSpPr txBox="1"/>
          <p:nvPr/>
        </p:nvSpPr>
        <p:spPr>
          <a:xfrm>
            <a:off x="5896897" y="6081713"/>
            <a:ext cx="317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u="sng" dirty="0"/>
              <a:t>Chú thích</a:t>
            </a:r>
            <a:r>
              <a:rPr lang="vi-VN" dirty="0"/>
              <a:t>: Nu là Nucleotide</a:t>
            </a:r>
          </a:p>
          <a:p>
            <a:pPr indent="1076325"/>
            <a:r>
              <a:rPr lang="vi-VN" dirty="0"/>
              <a:t>aa là amino acid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61DF699C-E232-4879-8199-BA0024362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188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RN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: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65FBFADA-0AA3-4368-B8AB-8C80A9DD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60" y="1351756"/>
            <a:ext cx="8182897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25425" eaLnBrk="0" hangingPunct="0"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225425" algn="l"/>
                <a:tab pos="1027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rRN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tRN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mRN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mRN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092E6D-7B6D-4C4F-A4F8-9CDEC8E41DD8}"/>
              </a:ext>
            </a:extLst>
          </p:cNvPr>
          <p:cNvSpPr txBox="1"/>
          <p:nvPr/>
        </p:nvSpPr>
        <p:spPr>
          <a:xfrm>
            <a:off x="5896897" y="6081713"/>
            <a:ext cx="317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u="sng" dirty="0"/>
              <a:t>Chú thích</a:t>
            </a:r>
            <a:r>
              <a:rPr lang="vi-VN" dirty="0"/>
              <a:t>: Nu là Nucleotide</a:t>
            </a:r>
          </a:p>
          <a:p>
            <a:pPr indent="1076325"/>
            <a:r>
              <a:rPr lang="vi-VN" dirty="0"/>
              <a:t>aa là amino acid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6F9A988-7215-4F98-A0B0-CF89572E13A0}"/>
              </a:ext>
            </a:extLst>
          </p:cNvPr>
          <p:cNvSpPr/>
          <p:nvPr/>
        </p:nvSpPr>
        <p:spPr>
          <a:xfrm>
            <a:off x="353960" y="3541197"/>
            <a:ext cx="498987" cy="45321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Text Box 9">
            <a:extLst>
              <a:ext uri="{FF2B5EF4-FFF2-40B4-BE49-F238E27FC236}">
                <a16:creationId xmlns:a16="http://schemas.microsoft.com/office/drawing/2014/main" xmlns="" id="{830E53D5-603A-4BF2-BA33-E4AC9B3CC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02687"/>
            <a:ext cx="8229600" cy="9540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amin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o acid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chuỗi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mRN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xmlns="" id="{6E13AFDC-CBFD-44E0-BD46-B0A61F0D6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748117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A – U – G – G – U – A – X – G – G – U – A – X -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F7F0354-D262-45CD-AD85-342020138B8C}"/>
              </a:ext>
            </a:extLst>
          </p:cNvPr>
          <p:cNvGrpSpPr/>
          <p:nvPr/>
        </p:nvGrpSpPr>
        <p:grpSpPr>
          <a:xfrm>
            <a:off x="952500" y="3281517"/>
            <a:ext cx="7162800" cy="504825"/>
            <a:chOff x="952500" y="3281517"/>
            <a:chExt cx="7162800" cy="504825"/>
          </a:xfrm>
        </p:grpSpPr>
        <p:sp>
          <p:nvSpPr>
            <p:cNvPr id="78853" name="AutoShape 5">
              <a:extLst>
                <a:ext uri="{FF2B5EF4-FFF2-40B4-BE49-F238E27FC236}">
                  <a16:creationId xmlns:a16="http://schemas.microsoft.com/office/drawing/2014/main" xmlns="" id="{2D09060C-5F5D-46CE-9620-0DD3930AD08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524000" y="2710017"/>
              <a:ext cx="457200" cy="1600200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78854" name="AutoShape 6">
              <a:extLst>
                <a:ext uri="{FF2B5EF4-FFF2-40B4-BE49-F238E27FC236}">
                  <a16:creationId xmlns:a16="http://schemas.microsoft.com/office/drawing/2014/main" xmlns="" id="{5EA7FB16-05D3-4ABD-80C6-4448C3BFDD8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390900" y="2748117"/>
              <a:ext cx="457200" cy="1524000"/>
            </a:xfrm>
            <a:prstGeom prst="leftBrace">
              <a:avLst>
                <a:gd name="adj1" fmla="val 27778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55" name="AutoShape 7">
              <a:extLst>
                <a:ext uri="{FF2B5EF4-FFF2-40B4-BE49-F238E27FC236}">
                  <a16:creationId xmlns:a16="http://schemas.microsoft.com/office/drawing/2014/main" xmlns="" id="{F85DD068-7D6A-4EBC-AF0D-3C91E8A497C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243513" y="2771929"/>
              <a:ext cx="457200" cy="1476375"/>
            </a:xfrm>
            <a:prstGeom prst="leftBrace">
              <a:avLst>
                <a:gd name="adj1" fmla="val 26910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56" name="AutoShape 8">
              <a:extLst>
                <a:ext uri="{FF2B5EF4-FFF2-40B4-BE49-F238E27FC236}">
                  <a16:creationId xmlns:a16="http://schemas.microsoft.com/office/drawing/2014/main" xmlns="" id="{3C8DB27C-B408-473E-962F-A9F2ABFCFA8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162800" y="2833842"/>
              <a:ext cx="457200" cy="1447800"/>
            </a:xfrm>
            <a:prstGeom prst="leftBrace">
              <a:avLst>
                <a:gd name="adj1" fmla="val 26389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635ECC5-CC78-43E8-BF4B-083C911F118D}"/>
              </a:ext>
            </a:extLst>
          </p:cNvPr>
          <p:cNvGrpSpPr/>
          <p:nvPr/>
        </p:nvGrpSpPr>
        <p:grpSpPr>
          <a:xfrm>
            <a:off x="1257300" y="3967317"/>
            <a:ext cx="6505575" cy="457200"/>
            <a:chOff x="1257300" y="3967317"/>
            <a:chExt cx="6505575" cy="457200"/>
          </a:xfrm>
        </p:grpSpPr>
        <p:sp>
          <p:nvSpPr>
            <p:cNvPr id="78858" name="Oval 10">
              <a:extLst>
                <a:ext uri="{FF2B5EF4-FFF2-40B4-BE49-F238E27FC236}">
                  <a16:creationId xmlns:a16="http://schemas.microsoft.com/office/drawing/2014/main" xmlns="" id="{B33612D1-D2D8-45FD-93BA-0A341CA85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3967317"/>
              <a:ext cx="9906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Met</a:t>
              </a:r>
            </a:p>
          </p:txBody>
        </p:sp>
        <p:sp>
          <p:nvSpPr>
            <p:cNvPr id="78859" name="Oval 11">
              <a:extLst>
                <a:ext uri="{FF2B5EF4-FFF2-40B4-BE49-F238E27FC236}">
                  <a16:creationId xmlns:a16="http://schemas.microsoft.com/office/drawing/2014/main" xmlns="" id="{DF4E33F7-3015-433E-899C-1FE6552FB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3967317"/>
              <a:ext cx="9906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Val</a:t>
              </a:r>
            </a:p>
          </p:txBody>
        </p:sp>
        <p:sp>
          <p:nvSpPr>
            <p:cNvPr id="78860" name="Oval 12">
              <a:extLst>
                <a:ext uri="{FF2B5EF4-FFF2-40B4-BE49-F238E27FC236}">
                  <a16:creationId xmlns:a16="http://schemas.microsoft.com/office/drawing/2014/main" xmlns="" id="{7C254DDD-D369-481B-A5AA-9CF7D0E5A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3" y="3967317"/>
              <a:ext cx="9906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Arg</a:t>
              </a:r>
            </a:p>
          </p:txBody>
        </p:sp>
        <p:sp>
          <p:nvSpPr>
            <p:cNvPr id="78861" name="Oval 13">
              <a:extLst>
                <a:ext uri="{FF2B5EF4-FFF2-40B4-BE49-F238E27FC236}">
                  <a16:creationId xmlns:a16="http://schemas.microsoft.com/office/drawing/2014/main" xmlns="" id="{0C50D710-94DD-45A9-8FDC-F1AC461A5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2275" y="3967317"/>
              <a:ext cx="9906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Tir</a:t>
              </a:r>
            </a:p>
          </p:txBody>
        </p:sp>
        <p:sp>
          <p:nvSpPr>
            <p:cNvPr id="78862" name="Line 14">
              <a:extLst>
                <a:ext uri="{FF2B5EF4-FFF2-40B4-BE49-F238E27FC236}">
                  <a16:creationId xmlns:a16="http://schemas.microsoft.com/office/drawing/2014/main" xmlns="" id="{29F84E81-C285-4708-9AEA-B0A500EE4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900" y="4195917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3" name="Line 15">
              <a:extLst>
                <a:ext uri="{FF2B5EF4-FFF2-40B4-BE49-F238E27FC236}">
                  <a16:creationId xmlns:a16="http://schemas.microsoft.com/office/drawing/2014/main" xmlns="" id="{FDE69AD0-EE8E-498B-B40E-050E8535C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0988" y="4195917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Line 16">
              <a:extLst>
                <a:ext uri="{FF2B5EF4-FFF2-40B4-BE49-F238E27FC236}">
                  <a16:creationId xmlns:a16="http://schemas.microsoft.com/office/drawing/2014/main" xmlns="" id="{A1B553B6-3267-4AED-A193-8B6DC6926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7413" y="4195917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216D1D-0A51-4E1A-B71D-A38D13561979}"/>
              </a:ext>
            </a:extLst>
          </p:cNvPr>
          <p:cNvSpPr txBox="1"/>
          <p:nvPr/>
        </p:nvSpPr>
        <p:spPr>
          <a:xfrm>
            <a:off x="3685309" y="113226"/>
            <a:ext cx="532015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3">
                    <a:lumMod val="50000"/>
                  </a:schemeClr>
                </a:solidFill>
              </a:rPr>
              <a:t>II/ MỐI QUAN HỆ GIỮA GENE </a:t>
            </a:r>
          </a:p>
          <a:p>
            <a:pPr algn="ctr"/>
            <a:r>
              <a:rPr lang="vi-VN" sz="2800" b="1" dirty="0">
                <a:solidFill>
                  <a:schemeClr val="accent3">
                    <a:lumMod val="50000"/>
                  </a:schemeClr>
                </a:solidFill>
              </a:rPr>
              <a:t>VÀ TÍNH TRẠNG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05C4EDE-CA00-43C4-AF44-CCF92A5F2E63}"/>
              </a:ext>
            </a:extLst>
          </p:cNvPr>
          <p:cNvGrpSpPr/>
          <p:nvPr/>
        </p:nvGrpSpPr>
        <p:grpSpPr>
          <a:xfrm>
            <a:off x="280220" y="1244310"/>
            <a:ext cx="8981776" cy="6010054"/>
            <a:chOff x="0" y="612775"/>
            <a:chExt cx="9144000" cy="6759575"/>
          </a:xfrm>
        </p:grpSpPr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9A8BCDCD-9746-4F3F-819A-1E8413A24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313" y="628650"/>
              <a:ext cx="7532687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A – T – G – G – T – A – </a:t>
              </a: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G – G – T – A – </a:t>
              </a: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      |      |      |      |      |      |      |      |     |     </a:t>
              </a: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 </a:t>
              </a: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T – A – </a:t>
              </a: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A – T – G – </a:t>
              </a: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A – T – G-  </a:t>
              </a:r>
            </a:p>
          </p:txBody>
        </p:sp>
        <p:sp>
          <p:nvSpPr>
            <p:cNvPr id="9" name="Text Box 3">
              <a:extLst>
                <a:ext uri="{FF2B5EF4-FFF2-40B4-BE49-F238E27FC236}">
                  <a16:creationId xmlns:a16="http://schemas.microsoft.com/office/drawing/2014/main" xmlns="" id="{7275995F-B6BD-4BAA-B47A-E10760BFC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612775"/>
              <a:ext cx="1219200" cy="121602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Gen</a:t>
              </a: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(1đoạn DN</a:t>
              </a: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xmlns="" id="{4CF43AED-0767-4E20-868E-B7E600FEC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313" y="2419350"/>
              <a:ext cx="68468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-A – U – G – </a:t>
              </a:r>
              <a:r>
                <a:rPr lang="en-US" altLang="en-US" sz="2400" b="1" dirty="0">
                  <a:solidFill>
                    <a:srgbClr val="99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 – U – A</a:t>
              </a:r>
              <a:r>
                <a:rPr lang="en-US" altLang="en-US" sz="2400" b="1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vi-VN" altLang="en-US" sz="2400" b="1" dirty="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1" dirty="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G – G</a:t>
              </a:r>
              <a:r>
                <a:rPr lang="en-US" altLang="en-US" sz="2400" b="1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>
                  <a:solidFill>
                    <a:srgbClr val="99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U – A – </a:t>
              </a:r>
              <a:r>
                <a:rPr lang="vi-VN" altLang="en-US" sz="2400" b="1" dirty="0">
                  <a:solidFill>
                    <a:srgbClr val="99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1" dirty="0">
                  <a:solidFill>
                    <a:srgbClr val="99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xmlns="" id="{E00F6F20-4EC4-4EF6-95E3-4BCBE473E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113" y="2376488"/>
              <a:ext cx="1143000" cy="461962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FF33CC"/>
                  </a:solidFill>
                  <a:latin typeface=".VnTime" panose="020B7200000000000000" pitchFamily="34" charset="0"/>
                </a:rPr>
                <a:t>mRN</a:t>
              </a:r>
              <a:r>
                <a:rPr lang="vi-VN" altLang="en-US" sz="2400" b="1" dirty="0">
                  <a:solidFill>
                    <a:srgbClr val="FF33CC"/>
                  </a:solidFill>
                  <a:latin typeface=".VnTime" panose="020B7200000000000000" pitchFamily="34" charset="0"/>
                </a:rPr>
                <a:t>A</a:t>
              </a:r>
              <a:endParaRPr lang="en-US" altLang="en-US" sz="2400" b="1" dirty="0">
                <a:solidFill>
                  <a:srgbClr val="FF33CC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xmlns="" id="{7F271474-64DB-4DFB-8728-0EE3CD043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63" y="3594100"/>
              <a:ext cx="1219200" cy="83099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Chuỗi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endPara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aa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F997B8E-02EE-4D07-B267-A4FA17ECEBCC}"/>
                </a:ext>
              </a:extLst>
            </p:cNvPr>
            <p:cNvGrpSpPr/>
            <p:nvPr/>
          </p:nvGrpSpPr>
          <p:grpSpPr>
            <a:xfrm>
              <a:off x="1852613" y="2971800"/>
              <a:ext cx="5919787" cy="476250"/>
              <a:chOff x="1852613" y="2971800"/>
              <a:chExt cx="5919787" cy="476250"/>
            </a:xfrm>
          </p:grpSpPr>
          <p:sp>
            <p:nvSpPr>
              <p:cNvPr id="27" name="AutoShape 11">
                <a:extLst>
                  <a:ext uri="{FF2B5EF4-FFF2-40B4-BE49-F238E27FC236}">
                    <a16:creationId xmlns:a16="http://schemas.microsoft.com/office/drawing/2014/main" xmlns="" id="{DE27F1E6-D598-4D52-B7B5-FBB93F80B9C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83607" y="2640806"/>
                <a:ext cx="457200" cy="1119187"/>
              </a:xfrm>
              <a:prstGeom prst="leftBrace">
                <a:avLst>
                  <a:gd name="adj1" fmla="val 15277"/>
                  <a:gd name="adj2" fmla="val 51704"/>
                </a:avLst>
              </a:prstGeom>
              <a:solidFill>
                <a:srgbClr val="FF33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" name="AutoShape 12">
                <a:extLst>
                  <a:ext uri="{FF2B5EF4-FFF2-40B4-BE49-F238E27FC236}">
                    <a16:creationId xmlns:a16="http://schemas.microsoft.com/office/drawing/2014/main" xmlns="" id="{84A85C72-634A-4921-8A4E-35CEA21B4EA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798094" y="2526506"/>
                <a:ext cx="457200" cy="1347787"/>
              </a:xfrm>
              <a:prstGeom prst="leftBrace">
                <a:avLst>
                  <a:gd name="adj1" fmla="val 15272"/>
                  <a:gd name="adj2" fmla="val 51704"/>
                </a:avLst>
              </a:prstGeom>
              <a:solidFill>
                <a:srgbClr val="C9493B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9" name="AutoShape 13">
                <a:extLst>
                  <a:ext uri="{FF2B5EF4-FFF2-40B4-BE49-F238E27FC236}">
                    <a16:creationId xmlns:a16="http://schemas.microsoft.com/office/drawing/2014/main" xmlns="" id="{9EB684AC-FFAB-4208-88EB-574A2C5C09B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5448300" y="2571750"/>
                <a:ext cx="457200" cy="1295400"/>
              </a:xfrm>
              <a:prstGeom prst="leftBrace">
                <a:avLst>
                  <a:gd name="adj1" fmla="val 15282"/>
                  <a:gd name="adj2" fmla="val 51704"/>
                </a:avLst>
              </a:prstGeom>
              <a:solidFill>
                <a:schemeClr val="hlink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" name="AutoShape 14">
                <a:extLst>
                  <a:ext uri="{FF2B5EF4-FFF2-40B4-BE49-F238E27FC236}">
                    <a16:creationId xmlns:a16="http://schemas.microsoft.com/office/drawing/2014/main" xmlns="" id="{89DD4E2A-7408-4361-AAF0-3C5B2EA22A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6943725" y="2600325"/>
                <a:ext cx="438150" cy="1219200"/>
              </a:xfrm>
              <a:prstGeom prst="leftBrace">
                <a:avLst>
                  <a:gd name="adj1" fmla="val 15279"/>
                  <a:gd name="adj2" fmla="val 51704"/>
                </a:avLst>
              </a:prstGeom>
              <a:solidFill>
                <a:srgbClr val="990033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4" name="Line 22">
              <a:extLst>
                <a:ext uri="{FF2B5EF4-FFF2-40B4-BE49-F238E27FC236}">
                  <a16:creationId xmlns:a16="http://schemas.microsoft.com/office/drawing/2014/main" xmlns="" id="{A8A91305-9BB0-41A4-90D9-9B1B1D56D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713" y="1976438"/>
              <a:ext cx="0" cy="3810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xmlns="" id="{0F952504-0664-487C-9D56-ECB52CBA4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613" y="2971800"/>
              <a:ext cx="0" cy="38100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6">
              <a:extLst>
                <a:ext uri="{FF2B5EF4-FFF2-40B4-BE49-F238E27FC236}">
                  <a16:creationId xmlns:a16="http://schemas.microsoft.com/office/drawing/2014/main" xmlns="" id="{07A36B72-31C5-4762-AF32-5C07EE6B8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257800"/>
              <a:ext cx="1676400" cy="495300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Tính trạng</a:t>
              </a:r>
            </a:p>
          </p:txBody>
        </p:sp>
        <p:sp>
          <p:nvSpPr>
            <p:cNvPr id="17" name="Line 27">
              <a:extLst>
                <a:ext uri="{FF2B5EF4-FFF2-40B4-BE49-F238E27FC236}">
                  <a16:creationId xmlns:a16="http://schemas.microsoft.com/office/drawing/2014/main" xmlns="" id="{3A23D54C-62EA-44D6-AA5E-1081C27C1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4572000"/>
              <a:ext cx="0" cy="53340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3495A63-CCAB-4591-9603-F36E70FA28B8}"/>
                </a:ext>
              </a:extLst>
            </p:cNvPr>
            <p:cNvGrpSpPr/>
            <p:nvPr/>
          </p:nvGrpSpPr>
          <p:grpSpPr>
            <a:xfrm>
              <a:off x="1852613" y="3949700"/>
              <a:ext cx="6034087" cy="412750"/>
              <a:chOff x="1852613" y="3949700"/>
              <a:chExt cx="6034087" cy="412750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xmlns="" id="{3AA56967-6F63-47EA-93B8-2444708E6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613" y="3962400"/>
                <a:ext cx="966787" cy="381000"/>
              </a:xfrm>
              <a:prstGeom prst="ellipse">
                <a:avLst/>
              </a:prstGeom>
              <a:solidFill>
                <a:srgbClr val="FF33CC"/>
              </a:solidFill>
              <a:ln w="28575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</a:rPr>
                  <a:t>Met</a:t>
                </a:r>
              </a:p>
            </p:txBody>
          </p:sp>
          <p:sp>
            <p:nvSpPr>
              <p:cNvPr id="21" name="Oval 8">
                <a:extLst>
                  <a:ext uri="{FF2B5EF4-FFF2-40B4-BE49-F238E27FC236}">
                    <a16:creationId xmlns:a16="http://schemas.microsoft.com/office/drawing/2014/main" xmlns="" id="{0DFC116E-51F0-49C8-8DE5-D82DDAF2E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3313" y="3962400"/>
                <a:ext cx="1157287" cy="381000"/>
              </a:xfrm>
              <a:prstGeom prst="ellipse">
                <a:avLst/>
              </a:prstGeom>
              <a:solidFill>
                <a:srgbClr val="C9493B"/>
              </a:solidFill>
              <a:ln w="28575">
                <a:solidFill>
                  <a:srgbClr val="C9493B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.VnTime" panose="020B7200000000000000" pitchFamily="34" charset="0"/>
                  </a:rPr>
                  <a:t>Val</a:t>
                </a:r>
              </a:p>
            </p:txBody>
          </p:sp>
          <p:sp>
            <p:nvSpPr>
              <p:cNvPr id="22" name="Oval 9">
                <a:extLst>
                  <a:ext uri="{FF2B5EF4-FFF2-40B4-BE49-F238E27FC236}">
                    <a16:creationId xmlns:a16="http://schemas.microsoft.com/office/drawing/2014/main" xmlns="" id="{1863BE91-405D-4DA7-9F69-8B5313D0B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675" y="3962400"/>
                <a:ext cx="1000125" cy="400050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</a:rPr>
                  <a:t>Arg</a:t>
                </a:r>
              </a:p>
            </p:txBody>
          </p:sp>
          <p:sp>
            <p:nvSpPr>
              <p:cNvPr id="23" name="Oval 10">
                <a:extLst>
                  <a:ext uri="{FF2B5EF4-FFF2-40B4-BE49-F238E27FC236}">
                    <a16:creationId xmlns:a16="http://schemas.microsoft.com/office/drawing/2014/main" xmlns="" id="{03817139-6298-412A-BDF6-8A6FE73EB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2300" y="3949700"/>
                <a:ext cx="914400" cy="381000"/>
              </a:xfrm>
              <a:prstGeom prst="ellipse">
                <a:avLst/>
              </a:prstGeom>
              <a:solidFill>
                <a:srgbClr val="990033"/>
              </a:solidFill>
              <a:ln w="285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</a:rPr>
                  <a:t>Tir</a:t>
                </a:r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:a16="http://schemas.microsoft.com/office/drawing/2014/main" xmlns="" id="{F2DD5220-6191-4955-92E8-C903C7F0D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400" y="4140199"/>
                <a:ext cx="823913" cy="22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xmlns="" id="{472E3D4D-41D1-4502-834C-65BD6672C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600" y="4140200"/>
                <a:ext cx="67151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xmlns="" id="{63EE5745-E48D-42A5-9E58-CEDA1A8E0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34125" y="4162425"/>
                <a:ext cx="67151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" name="Picture 3" descr="19">
              <a:extLst>
                <a:ext uri="{FF2B5EF4-FFF2-40B4-BE49-F238E27FC236}">
                  <a16:creationId xmlns:a16="http://schemas.microsoft.com/office/drawing/2014/main" xmlns="" id="{D491E395-C549-4239-9C3D-C67C1F77C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2"/>
            <a:stretch>
              <a:fillRect/>
            </a:stretch>
          </p:blipFill>
          <p:spPr bwMode="auto">
            <a:xfrm>
              <a:off x="4191000" y="4311650"/>
              <a:ext cx="1233488" cy="306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BC2E242-FDD1-450B-9A34-C2108F6158CD}"/>
              </a:ext>
            </a:extLst>
          </p:cNvPr>
          <p:cNvGrpSpPr/>
          <p:nvPr/>
        </p:nvGrpSpPr>
        <p:grpSpPr>
          <a:xfrm>
            <a:off x="309708" y="3075036"/>
            <a:ext cx="8465578" cy="707370"/>
            <a:chOff x="309708" y="3075036"/>
            <a:chExt cx="8465578" cy="707370"/>
          </a:xfrm>
        </p:grpSpPr>
        <p:sp>
          <p:nvSpPr>
            <p:cNvPr id="66566" name="Line 6">
              <a:extLst>
                <a:ext uri="{FF2B5EF4-FFF2-40B4-BE49-F238E27FC236}">
                  <a16:creationId xmlns:a16="http://schemas.microsoft.com/office/drawing/2014/main" xmlns="" id="{32874979-BF37-4EBC-B8F2-4E6A1B24A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892" y="3557637"/>
              <a:ext cx="8671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6567" name="Line 7">
              <a:extLst>
                <a:ext uri="{FF2B5EF4-FFF2-40B4-BE49-F238E27FC236}">
                  <a16:creationId xmlns:a16="http://schemas.microsoft.com/office/drawing/2014/main" xmlns="" id="{1F7F4EF6-E302-462C-880B-345C3CE7F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850" y="3557637"/>
              <a:ext cx="8671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6568" name="Line 8">
              <a:extLst>
                <a:ext uri="{FF2B5EF4-FFF2-40B4-BE49-F238E27FC236}">
                  <a16:creationId xmlns:a16="http://schemas.microsoft.com/office/drawing/2014/main" xmlns="" id="{DEA2569B-178F-449E-BFCF-E8D955DD6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605" y="3557637"/>
              <a:ext cx="8671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6569" name="Text Box 9">
              <a:extLst>
                <a:ext uri="{FF2B5EF4-FFF2-40B4-BE49-F238E27FC236}">
                  <a16:creationId xmlns:a16="http://schemas.microsoft.com/office/drawing/2014/main" xmlns="" id="{0AEE2926-0B6C-47BE-A18A-10458544F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708" y="3192511"/>
              <a:ext cx="1083979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</a:rPr>
                <a:t>Gen</a:t>
              </a:r>
              <a:r>
                <a:rPr lang="vi-VN" altLang="en-US" sz="2800" dirty="0">
                  <a:latin typeface="Times New Roman" panose="02020603050405020304" pitchFamily="18" charset="0"/>
                </a:rPr>
                <a:t>e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66570" name="Text Box 10">
              <a:extLst>
                <a:ext uri="{FF2B5EF4-FFF2-40B4-BE49-F238E27FC236}">
                  <a16:creationId xmlns:a16="http://schemas.microsoft.com/office/drawing/2014/main" xmlns="" id="{B19380A0-FE62-4E0F-989A-C5B55A40F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340" y="3259186"/>
              <a:ext cx="122180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 err="1">
                  <a:latin typeface="Times New Roman" panose="02020603050405020304" pitchFamily="18" charset="0"/>
                </a:rPr>
                <a:t>mRN</a:t>
              </a:r>
              <a:r>
                <a:rPr lang="vi-VN" altLang="en-US" sz="2800" dirty="0">
                  <a:latin typeface="Times New Roman" panose="02020603050405020304" pitchFamily="18" charset="0"/>
                </a:rPr>
                <a:t>A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66571" name="Text Box 11">
              <a:extLst>
                <a:ext uri="{FF2B5EF4-FFF2-40B4-BE49-F238E27FC236}">
                  <a16:creationId xmlns:a16="http://schemas.microsoft.com/office/drawing/2014/main" xmlns="" id="{F007C4B1-E586-4CF1-9E48-7959391EF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564" y="3190924"/>
              <a:ext cx="1112584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anose="02020603050405020304" pitchFamily="18" charset="0"/>
                </a:rPr>
                <a:t>protein</a:t>
              </a:r>
            </a:p>
          </p:txBody>
        </p:sp>
        <p:sp>
          <p:nvSpPr>
            <p:cNvPr id="66572" name="Text Box 12">
              <a:extLst>
                <a:ext uri="{FF2B5EF4-FFF2-40B4-BE49-F238E27FC236}">
                  <a16:creationId xmlns:a16="http://schemas.microsoft.com/office/drawing/2014/main" xmlns="" id="{345ED9BC-3C6F-40C7-9AEC-FD99EE7A9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3791" y="3190924"/>
              <a:ext cx="2041495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>
                  <a:latin typeface="Times New Roman" panose="02020603050405020304" pitchFamily="18" charset="0"/>
                </a:rPr>
                <a:t>Tính  trạng</a:t>
              </a:r>
            </a:p>
          </p:txBody>
        </p:sp>
        <p:sp>
          <p:nvSpPr>
            <p:cNvPr id="66575" name="Text Box 15">
              <a:extLst>
                <a:ext uri="{FF2B5EF4-FFF2-40B4-BE49-F238E27FC236}">
                  <a16:creationId xmlns:a16="http://schemas.microsoft.com/office/drawing/2014/main" xmlns="" id="{EBA6A0C5-C286-4FA8-8824-BEAEA0D95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632" y="3075036"/>
              <a:ext cx="337238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6576" name="Text Box 16">
              <a:extLst>
                <a:ext uri="{FF2B5EF4-FFF2-40B4-BE49-F238E27FC236}">
                  <a16:creationId xmlns:a16="http://schemas.microsoft.com/office/drawing/2014/main" xmlns="" id="{05C5DA95-50ED-4B64-B20D-8FCFDFC48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8856" y="3075036"/>
              <a:ext cx="337238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6577" name="Text Box 17">
              <a:extLst>
                <a:ext uri="{FF2B5EF4-FFF2-40B4-BE49-F238E27FC236}">
                  <a16:creationId xmlns:a16="http://schemas.microsoft.com/office/drawing/2014/main" xmlns="" id="{EF6396C6-E8AF-4A0C-82FD-3CB794C99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4136" y="3098849"/>
              <a:ext cx="337238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3333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6581" name="Text Box 21">
            <a:extLst>
              <a:ext uri="{FF2B5EF4-FFF2-40B4-BE49-F238E27FC236}">
                <a16:creationId xmlns:a16="http://schemas.microsoft.com/office/drawing/2014/main" xmlns="" id="{F61C3E70-BFCA-4655-966B-6614C599F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15680"/>
            <a:ext cx="91440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1, 2, 3.</a:t>
            </a:r>
          </a:p>
        </p:txBody>
      </p:sp>
      <p:pic>
        <p:nvPicPr>
          <p:cNvPr id="66586" name="Picture 26">
            <a:extLst>
              <a:ext uri="{FF2B5EF4-FFF2-40B4-BE49-F238E27FC236}">
                <a16:creationId xmlns:a16="http://schemas.microsoft.com/office/drawing/2014/main" xmlns="" id="{F1FD8071-EF30-4C7E-908B-70C85B6BF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590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7" name="Picture 27">
            <a:extLst>
              <a:ext uri="{FF2B5EF4-FFF2-40B4-BE49-F238E27FC236}">
                <a16:creationId xmlns:a16="http://schemas.microsoft.com/office/drawing/2014/main" xmlns="" id="{F627BA75-606D-41DA-8148-98B1CC00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8" name="Text Box 28">
            <a:extLst>
              <a:ext uri="{FF2B5EF4-FFF2-40B4-BE49-F238E27FC236}">
                <a16:creationId xmlns:a16="http://schemas.microsoft.com/office/drawing/2014/main" xmlns="" id="{5AC8C051-D1C4-44AB-ABA8-762034C45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8080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589" name="Text Box 29">
            <a:extLst>
              <a:ext uri="{FF2B5EF4-FFF2-40B4-BE49-F238E27FC236}">
                <a16:creationId xmlns:a16="http://schemas.microsoft.com/office/drawing/2014/main" xmlns="" id="{A914508E-927F-4B95-884C-56F12195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0272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D18F0DA-8EA9-4235-84D3-118DCE9CB0E2}"/>
              </a:ext>
            </a:extLst>
          </p:cNvPr>
          <p:cNvGrpSpPr/>
          <p:nvPr/>
        </p:nvGrpSpPr>
        <p:grpSpPr>
          <a:xfrm>
            <a:off x="228600" y="3009900"/>
            <a:ext cx="9144000" cy="3216275"/>
            <a:chOff x="62876" y="2616241"/>
            <a:chExt cx="9144000" cy="3216275"/>
          </a:xfrm>
        </p:grpSpPr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xmlns="" id="{3D126BF7-C01D-4410-8E15-2A98E15EB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76" y="2616241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xmlns="" id="{23C3EFF2-E69A-430A-830C-860D61BB0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76" y="2616241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xmlns="" id="{E2765E83-EA57-46FC-8039-148079B48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76" y="2616241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xmlns="" id="{6204886F-6E46-444E-AAF4-C567EAC3F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76" y="2616241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xmlns="" id="{D8FB08AC-C29C-4B44-99D8-D1A8C8A3C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76" y="2616241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xmlns="" id="{01B96EB0-902B-4E12-9B04-652764D4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76" y="2616241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8" name="Object 16">
              <a:extLst>
                <a:ext uri="{FF2B5EF4-FFF2-40B4-BE49-F238E27FC236}">
                  <a16:creationId xmlns:a16="http://schemas.microsoft.com/office/drawing/2014/main" xmlns="" id="{37E54E9D-5276-47FE-8697-51ABA750A2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9046681"/>
                </p:ext>
              </p:extLst>
            </p:nvPr>
          </p:nvGraphicFramePr>
          <p:xfrm>
            <a:off x="3315672" y="4902241"/>
            <a:ext cx="1098244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Microsoft Equation 3.0" r:id="rId5" imgW="469696" imgH="203112" progId="Equation.3">
                    <p:embed/>
                  </p:oleObj>
                </mc:Choice>
                <mc:Fallback>
                  <p:oleObj name="Microsoft Equation 3.0" r:id="rId5" imgW="469696" imgH="203112" progId="Equation.3">
                    <p:embed/>
                    <p:pic>
                      <p:nvPicPr>
                        <p:cNvPr id="219152" name="Object 16">
                          <a:extLst>
                            <a:ext uri="{FF2B5EF4-FFF2-40B4-BE49-F238E27FC236}">
                              <a16:creationId xmlns:a16="http://schemas.microsoft.com/office/drawing/2014/main" xmlns="" id="{9F766426-755E-42BB-A675-1887597853A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5672" y="4902241"/>
                          <a:ext cx="1098244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7">
              <a:extLst>
                <a:ext uri="{FF2B5EF4-FFF2-40B4-BE49-F238E27FC236}">
                  <a16:creationId xmlns:a16="http://schemas.microsoft.com/office/drawing/2014/main" xmlns="" id="{765B8120-08F0-45BC-B99E-C4D622BC3C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8755749"/>
                </p:ext>
              </p:extLst>
            </p:nvPr>
          </p:nvGraphicFramePr>
          <p:xfrm>
            <a:off x="5854076" y="4902241"/>
            <a:ext cx="914400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Microsoft Equation 3.0" r:id="rId7" imgW="469696" imgH="203112" progId="Equation.3">
                    <p:embed/>
                  </p:oleObj>
                </mc:Choice>
                <mc:Fallback>
                  <p:oleObj name="Microsoft Equation 3.0" r:id="rId7" imgW="469696" imgH="203112" progId="Equation.3">
                    <p:embed/>
                    <p:pic>
                      <p:nvPicPr>
                        <p:cNvPr id="219163" name="Object 27">
                          <a:extLst>
                            <a:ext uri="{FF2B5EF4-FFF2-40B4-BE49-F238E27FC236}">
                              <a16:creationId xmlns:a16="http://schemas.microsoft.com/office/drawing/2014/main" xmlns="" id="{CFEA0202-05D2-4DB5-9CA0-13DA72B2D5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4076" y="4902241"/>
                          <a:ext cx="914400" cy="542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xmlns="" id="{71F871B7-3248-4702-BC57-F941E83AC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0076" y="4826041"/>
              <a:ext cx="1752600" cy="5794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Pr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in</a:t>
              </a:r>
            </a:p>
          </p:txBody>
        </p:sp>
        <p:sp>
          <p:nvSpPr>
            <p:cNvPr id="31" name="Text Box 29">
              <a:extLst>
                <a:ext uri="{FF2B5EF4-FFF2-40B4-BE49-F238E27FC236}">
                  <a16:creationId xmlns:a16="http://schemas.microsoft.com/office/drawing/2014/main" xmlns="" id="{9B263D39-F39A-4128-8F0B-00974970A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076" y="4826041"/>
              <a:ext cx="1420813" cy="584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mRN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en-US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2" name="Text Box 30">
              <a:extLst>
                <a:ext uri="{FF2B5EF4-FFF2-40B4-BE49-F238E27FC236}">
                  <a16:creationId xmlns:a16="http://schemas.microsoft.com/office/drawing/2014/main" xmlns="" id="{3F1AB2A9-443F-46D5-8224-3B95B717B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4676" y="4826041"/>
              <a:ext cx="2133600" cy="5794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Tính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trạng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3" name="Rectangle 45">
              <a:extLst>
                <a:ext uri="{FF2B5EF4-FFF2-40B4-BE49-F238E27FC236}">
                  <a16:creationId xmlns:a16="http://schemas.microsoft.com/office/drawing/2014/main" xmlns="" id="{07D96738-957D-4C05-9962-DE192E3D2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76" y="4826041"/>
              <a:ext cx="1335088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Gen</a:t>
              </a:r>
              <a:r>
                <a:rPr lang="vi-VN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  <a:endParaRPr lang="vi-VN" altLang="en-US" sz="18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4" name="Object 62">
              <a:extLst>
                <a:ext uri="{FF2B5EF4-FFF2-40B4-BE49-F238E27FC236}">
                  <a16:creationId xmlns:a16="http://schemas.microsoft.com/office/drawing/2014/main" xmlns="" id="{2C1AC039-2099-494A-8B69-C9BCF2216C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7260339"/>
                </p:ext>
              </p:extLst>
            </p:nvPr>
          </p:nvGraphicFramePr>
          <p:xfrm>
            <a:off x="1220957" y="4902241"/>
            <a:ext cx="1035420" cy="456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Equation" r:id="rId9" imgW="457002" imgH="203112" progId="Equation.DSMT4">
                    <p:embed/>
                  </p:oleObj>
                </mc:Choice>
                <mc:Fallback>
                  <p:oleObj name="Equation" r:id="rId9" imgW="457002" imgH="203112" progId="Equation.DSMT4">
                    <p:embed/>
                    <p:pic>
                      <p:nvPicPr>
                        <p:cNvPr id="219198" name="Object 62">
                          <a:extLst>
                            <a:ext uri="{FF2B5EF4-FFF2-40B4-BE49-F238E27FC236}">
                              <a16:creationId xmlns:a16="http://schemas.microsoft.com/office/drawing/2014/main" xmlns="" id="{2747A2E2-0C4C-47F5-B5F6-326F316124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0957" y="4902241"/>
                          <a:ext cx="1035420" cy="456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63">
              <a:extLst>
                <a:ext uri="{FF2B5EF4-FFF2-40B4-BE49-F238E27FC236}">
                  <a16:creationId xmlns:a16="http://schemas.microsoft.com/office/drawing/2014/main" xmlns="" id="{785BCB0E-32E2-477D-8D6F-EE3466500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276" y="5359441"/>
              <a:ext cx="12065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Phi</a:t>
              </a:r>
              <a:r>
                <a:rPr lang="vi-VN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ê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n m</a:t>
              </a:r>
              <a:r>
                <a:rPr lang="vi-VN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ã</a:t>
              </a:r>
            </a:p>
          </p:txBody>
        </p:sp>
        <p:sp>
          <p:nvSpPr>
            <p:cNvPr id="36" name="Text Box 64">
              <a:extLst>
                <a:ext uri="{FF2B5EF4-FFF2-40B4-BE49-F238E27FC236}">
                  <a16:creationId xmlns:a16="http://schemas.microsoft.com/office/drawing/2014/main" xmlns="" id="{CEA9BB1C-0955-4FAC-ACAB-A3487D0F6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7076" y="5359441"/>
              <a:ext cx="10937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D</a:t>
              </a:r>
              <a:r>
                <a:rPr lang="vi-V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ịch</a:t>
              </a:r>
              <a:r>
                <a:rPr lang="en-US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m</a:t>
              </a:r>
              <a:r>
                <a:rPr lang="vi-V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ã</a:t>
              </a:r>
            </a:p>
          </p:txBody>
        </p:sp>
        <p:sp>
          <p:nvSpPr>
            <p:cNvPr id="37" name="Text Box 65">
              <a:extLst>
                <a:ext uri="{FF2B5EF4-FFF2-40B4-BE49-F238E27FC236}">
                  <a16:creationId xmlns:a16="http://schemas.microsoft.com/office/drawing/2014/main" xmlns="" id="{9861D39E-8A79-40D8-8C8F-4315385B3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1676" y="5435641"/>
              <a:ext cx="12065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Bi</a:t>
              </a:r>
              <a:r>
                <a:rPr lang="vi-VN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ểu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hi</a:t>
              </a:r>
              <a:r>
                <a:rPr lang="vi-VN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ện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xmlns="" id="{43056928-CB99-42B7-BCEC-C5FCCCE24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897654"/>
              </p:ext>
            </p:extLst>
          </p:nvPr>
        </p:nvGraphicFramePr>
        <p:xfrm>
          <a:off x="117984" y="1439339"/>
          <a:ext cx="8849036" cy="5297936"/>
        </p:xfrm>
        <a:graphic>
          <a:graphicData uri="http://schemas.openxmlformats.org/drawingml/2006/table">
            <a:tbl>
              <a:tblPr/>
              <a:tblGrid>
                <a:gridCol w="3038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4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liên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hệ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liên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hệ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6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NI-Times" pitchFamily="2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       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Protein          </a:t>
                      </a:r>
                      <a:endParaRPr kumimoji="0" lang="vi-VN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NI-Times" pitchFamily="2" charset="0"/>
                        <a:buNone/>
                        <a:tabLst/>
                      </a:pPr>
                      <a:endParaRPr kumimoji="0" lang="vi-VN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NI-Times" pitchFamily="2" charset="0"/>
                        <a:buNone/>
                        <a:tabLst/>
                      </a:pPr>
                      <a:r>
                        <a:rPr kumimoji="0" 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        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trạng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NI-Times" pitchFamily="2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khuôn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DN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6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Gen</a:t>
                      </a:r>
                      <a:r>
                        <a:rPr kumimoji="0" 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DN</a:t>
                      </a:r>
                      <a:r>
                        <a:rPr kumimoji="0" 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     </a:t>
                      </a:r>
                      <a:r>
                        <a:rPr kumimoji="0" 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mARN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qui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aa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in.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mRN</a:t>
                      </a:r>
                      <a:r>
                        <a:rPr kumimoji="0" 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         pr</a:t>
                      </a:r>
                      <a:r>
                        <a:rPr kumimoji="0" 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in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Gen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qui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0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trúc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28131A6-7D64-4B1F-9A87-D7D869F23EF2}"/>
              </a:ext>
            </a:extLst>
          </p:cNvPr>
          <p:cNvCxnSpPr>
            <a:cxnSpLocks/>
          </p:cNvCxnSpPr>
          <p:nvPr/>
        </p:nvCxnSpPr>
        <p:spPr>
          <a:xfrm>
            <a:off x="1565784" y="2846440"/>
            <a:ext cx="0" cy="420654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EA3C01B-55AB-4321-8ABA-E0990005776B}"/>
              </a:ext>
            </a:extLst>
          </p:cNvPr>
          <p:cNvCxnSpPr>
            <a:cxnSpLocks/>
          </p:cNvCxnSpPr>
          <p:nvPr/>
        </p:nvCxnSpPr>
        <p:spPr>
          <a:xfrm>
            <a:off x="1180041" y="4011929"/>
            <a:ext cx="0" cy="520747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65342024-62FE-4BEF-90BA-AAA3E086DDB3}"/>
              </a:ext>
            </a:extLst>
          </p:cNvPr>
          <p:cNvCxnSpPr/>
          <p:nvPr/>
        </p:nvCxnSpPr>
        <p:spPr>
          <a:xfrm>
            <a:off x="1544892" y="5199685"/>
            <a:ext cx="304800" cy="1588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8FAEFAD-9CEF-4CE6-B1C0-9324393F6C09}"/>
              </a:ext>
            </a:extLst>
          </p:cNvPr>
          <p:cNvCxnSpPr>
            <a:cxnSpLocks/>
          </p:cNvCxnSpPr>
          <p:nvPr/>
        </p:nvCxnSpPr>
        <p:spPr>
          <a:xfrm>
            <a:off x="3139371" y="3056767"/>
            <a:ext cx="1299260" cy="2735201"/>
          </a:xfrm>
          <a:prstGeom prst="straightConnector1">
            <a:avLst/>
          </a:prstGeom>
          <a:ln w="50800">
            <a:solidFill>
              <a:srgbClr val="00006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C350B84-DBF7-405B-A0C6-71CD7A7627F7}"/>
              </a:ext>
            </a:extLst>
          </p:cNvPr>
          <p:cNvCxnSpPr>
            <a:cxnSpLocks/>
          </p:cNvCxnSpPr>
          <p:nvPr/>
        </p:nvCxnSpPr>
        <p:spPr>
          <a:xfrm flipV="1">
            <a:off x="3141548" y="3056767"/>
            <a:ext cx="1297083" cy="1210434"/>
          </a:xfrm>
          <a:prstGeom prst="straightConnector1">
            <a:avLst/>
          </a:prstGeom>
          <a:ln w="50800">
            <a:solidFill>
              <a:srgbClr val="00006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E0C225EF-1AD1-4511-A1FC-3FC54AE8996B}"/>
              </a:ext>
            </a:extLst>
          </p:cNvPr>
          <p:cNvCxnSpPr>
            <a:cxnSpLocks/>
          </p:cNvCxnSpPr>
          <p:nvPr/>
        </p:nvCxnSpPr>
        <p:spPr>
          <a:xfrm flipV="1">
            <a:off x="3139371" y="4075476"/>
            <a:ext cx="1365103" cy="1124209"/>
          </a:xfrm>
          <a:prstGeom prst="straightConnector1">
            <a:avLst/>
          </a:prstGeom>
          <a:ln w="50800">
            <a:solidFill>
              <a:srgbClr val="00006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C3F2850-4C8D-4763-B59F-637F0E3D458F}"/>
              </a:ext>
            </a:extLst>
          </p:cNvPr>
          <p:cNvGrpSpPr/>
          <p:nvPr/>
        </p:nvGrpSpPr>
        <p:grpSpPr>
          <a:xfrm>
            <a:off x="304800" y="-43803"/>
            <a:ext cx="8544236" cy="590870"/>
            <a:chOff x="309708" y="3075036"/>
            <a:chExt cx="8465578" cy="673018"/>
          </a:xfrm>
          <a:noFill/>
        </p:grpSpPr>
        <p:sp>
          <p:nvSpPr>
            <p:cNvPr id="12" name="Line 6">
              <a:extLst>
                <a:ext uri="{FF2B5EF4-FFF2-40B4-BE49-F238E27FC236}">
                  <a16:creationId xmlns:a16="http://schemas.microsoft.com/office/drawing/2014/main" xmlns="" id="{043D50BB-DA8F-4F6B-A835-AB0A07AD9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892" y="3557637"/>
              <a:ext cx="86718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xmlns="" id="{EB9C4E67-6190-4F7F-9881-33EFEDC15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850" y="3557637"/>
              <a:ext cx="86718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xmlns="" id="{C42DC5EE-E112-4E3C-96A3-16274B512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605" y="3557637"/>
              <a:ext cx="86718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xmlns="" id="{BA1AA660-9D91-4569-8875-C4CDA79C2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708" y="3192511"/>
              <a:ext cx="1083979" cy="4888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Gen</a:t>
              </a:r>
              <a:r>
                <a:rPr lang="vi-VN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e</a:t>
              </a:r>
              <a:endPara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xmlns="" id="{D288859E-290E-428B-B447-C0C00075C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340" y="3259186"/>
              <a:ext cx="1099384" cy="4888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mRN</a:t>
              </a:r>
              <a:r>
                <a:rPr lang="vi-VN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xmlns="" id="{8BA67522-C5E2-4A85-B3AE-9DD07DEF3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564" y="3190924"/>
              <a:ext cx="1125621" cy="4888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protein</a:t>
              </a: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xmlns="" id="{D93CDBCD-2982-4ADC-BC30-52970A0D8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3791" y="3190924"/>
              <a:ext cx="2041495" cy="4888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trạng</a:t>
              </a:r>
              <a:endPara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xmlns="" id="{2ECC2625-AD5A-4DD3-A688-23ED8BBDF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632" y="3075036"/>
              <a:ext cx="335437" cy="4888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3333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xmlns="" id="{76B4E843-6A32-447C-A1F7-017546A55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8856" y="3075036"/>
              <a:ext cx="335437" cy="4888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6" name="Text Box 17">
              <a:extLst>
                <a:ext uri="{FF2B5EF4-FFF2-40B4-BE49-F238E27FC236}">
                  <a16:creationId xmlns:a16="http://schemas.microsoft.com/office/drawing/2014/main" xmlns="" id="{DC53C31A-C52F-4C04-9D3F-2020E29EE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4136" y="3098849"/>
              <a:ext cx="335437" cy="4888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3333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F3E4DA1-5FC3-4277-9799-6E913E1A8DE8}"/>
              </a:ext>
            </a:extLst>
          </p:cNvPr>
          <p:cNvSpPr/>
          <p:nvPr/>
        </p:nvSpPr>
        <p:spPr>
          <a:xfrm>
            <a:off x="0" y="606117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266700">
              <a:defRPr/>
            </a:pP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 hiện bản chất của các mối liên  hệ trong sơ đồ trên.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8B5A57-C0A1-4C9F-A87B-DAD4D240BF43}"/>
              </a:ext>
            </a:extLst>
          </p:cNvPr>
          <p:cNvSpPr txBox="1"/>
          <p:nvPr/>
        </p:nvSpPr>
        <p:spPr>
          <a:xfrm>
            <a:off x="103909" y="160716"/>
            <a:ext cx="9040091" cy="670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en-US" sz="21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 II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CƠ CHẾ DI TRUYỀN DNA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428750" algn="l"/>
              </a:tabLst>
            </a:pP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19: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234061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 QUAN HỆ GIỮA GENE VÀ TÍNH TRẠNG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– MỐI QUAN HỆ GIỮA RNA VÀ PROTEIN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mRNA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(NTBS).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tRNA ( 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, 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amino acid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ð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nucleotide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mRNA qui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amino acid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amino acid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protein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viet3">
            <a:extLst>
              <a:ext uri="{FF2B5EF4-FFF2-40B4-BE49-F238E27FC236}">
                <a16:creationId xmlns:a16="http://schemas.microsoft.com/office/drawing/2014/main" xmlns="" id="{A6FDD676-2676-4725-9C6F-EAD483A8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70" y="471485"/>
            <a:ext cx="917972" cy="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39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7AA82C-AB4A-4B7F-A411-91F7AA85C42B}"/>
              </a:ext>
            </a:extLst>
          </p:cNvPr>
          <p:cNvSpPr txBox="1"/>
          <p:nvPr/>
        </p:nvSpPr>
        <p:spPr>
          <a:xfrm>
            <a:off x="476998" y="420646"/>
            <a:ext cx="8252167" cy="5371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6301105" algn="l"/>
              </a:tabLst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– MỐI QUAN HỆ GIỮA GEN VÀ TÍNH TRẠNG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lnSpc>
                <a:spcPct val="150000"/>
              </a:lnSpc>
              <a:spcAft>
                <a:spcPts val="800"/>
              </a:spcAft>
              <a:tabLst>
                <a:tab pos="630110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Mối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nucleotide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 qui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nucleotide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mRNA;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DNA qui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amino acid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amino acid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thành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protein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10" descr="viet3">
            <a:extLst>
              <a:ext uri="{FF2B5EF4-FFF2-40B4-BE49-F238E27FC236}">
                <a16:creationId xmlns:a16="http://schemas.microsoft.com/office/drawing/2014/main" xmlns="" id="{2C01F4A0-9E8A-4F08-9E48-CDC1CF91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193" y="98582"/>
            <a:ext cx="917972" cy="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A3A891-BABF-48A3-9B9D-48B595293B97}"/>
              </a:ext>
            </a:extLst>
          </p:cNvPr>
          <p:cNvGrpSpPr/>
          <p:nvPr/>
        </p:nvGrpSpPr>
        <p:grpSpPr>
          <a:xfrm>
            <a:off x="678422" y="2162211"/>
            <a:ext cx="8465578" cy="707370"/>
            <a:chOff x="309708" y="3075036"/>
            <a:chExt cx="8465578" cy="707370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98F2B9B8-CDF7-43FD-B06E-E94A5901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892" y="3557637"/>
              <a:ext cx="8671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xmlns="" id="{72824B6B-0CC5-4CC1-B2E5-1A23583D7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850" y="3557637"/>
              <a:ext cx="8671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xmlns="" id="{26A89B8C-B797-45AC-9385-D85264ED5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605" y="3557637"/>
              <a:ext cx="8671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xmlns="" id="{D21CD74D-8535-4A92-AFFE-EAFEAA32B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708" y="3192511"/>
              <a:ext cx="1083979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</a:rPr>
                <a:t>Gen</a:t>
              </a:r>
              <a:r>
                <a:rPr lang="vi-VN" altLang="en-US" sz="2800" dirty="0">
                  <a:latin typeface="Times New Roman" panose="02020603050405020304" pitchFamily="18" charset="0"/>
                </a:rPr>
                <a:t>e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xmlns="" id="{67918ECE-CD76-4856-9CDB-342DAD1B3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340" y="3259186"/>
              <a:ext cx="122180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 err="1">
                  <a:latin typeface="Times New Roman" panose="02020603050405020304" pitchFamily="18" charset="0"/>
                </a:rPr>
                <a:t>mRN</a:t>
              </a:r>
              <a:r>
                <a:rPr lang="vi-VN" altLang="en-US" sz="2800" dirty="0">
                  <a:latin typeface="Times New Roman" panose="02020603050405020304" pitchFamily="18" charset="0"/>
                </a:rPr>
                <a:t>A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xmlns="" id="{7469DF0B-DD0F-431D-B43A-9404F8661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564" y="3190924"/>
              <a:ext cx="1112584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anose="02020603050405020304" pitchFamily="18" charset="0"/>
                </a:rPr>
                <a:t>protein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xmlns="" id="{177353AB-ACD1-43D5-97FC-914554F33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3791" y="3190924"/>
              <a:ext cx="2041495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>
                  <a:latin typeface="Times New Roman" panose="02020603050405020304" pitchFamily="18" charset="0"/>
                </a:rPr>
                <a:t>Tính  trạng</a:t>
              </a:r>
            </a:p>
          </p:txBody>
        </p:sp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xmlns="" id="{E482D2D7-9745-49AE-B23E-8F3C99FB5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632" y="3075036"/>
              <a:ext cx="337238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xmlns="" id="{3101442E-D24A-4DF5-9C57-86765752B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8856" y="3075036"/>
              <a:ext cx="337238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xmlns="" id="{7517D9CA-1065-4D6D-93B7-B2D756692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4136" y="3098849"/>
              <a:ext cx="337238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3333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9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11C5A1-7ABD-48D6-88FA-3607298B3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405" y="2333448"/>
            <a:ext cx="6372225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HƯỚNG DẪN HỌC TẬP 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xmlns="" id="{0ECEB45E-2683-4D46-82A8-1D71A372A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609" y="2952643"/>
            <a:ext cx="7065818" cy="1687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1</a:t>
            </a:r>
            <a:r>
              <a:rPr lang="vi-VN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chép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tất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BT ở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Câu hỏi và bài tập/SGK tr.59 </a:t>
            </a: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trước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1: </a:t>
            </a:r>
            <a:endParaRPr lang="en-US" altLang="en-US" sz="2400" b="1" i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769408C-0EED-4410-8138-BD959C02397E}"/>
              </a:ext>
            </a:extLst>
          </p:cNvPr>
          <p:cNvSpPr txBox="1">
            <a:spLocks/>
          </p:cNvSpPr>
          <p:nvPr/>
        </p:nvSpPr>
        <p:spPr bwMode="auto">
          <a:xfrm>
            <a:off x="304800" y="4225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protein 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BF1BC38-3E97-49A1-BDC8-2332EA86446A}"/>
              </a:ext>
            </a:extLst>
          </p:cNvPr>
          <p:cNvSpPr txBox="1">
            <a:spLocks/>
          </p:cNvSpPr>
          <p:nvPr/>
        </p:nvSpPr>
        <p:spPr bwMode="auto">
          <a:xfrm>
            <a:off x="533400" y="1572495"/>
            <a:ext cx="822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sp>
        <p:nvSpPr>
          <p:cNvPr id="11" name="Content Placeholder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FBA2B99-0755-46B6-911F-26C77539F316}"/>
              </a:ext>
            </a:extLst>
          </p:cNvPr>
          <p:cNvSpPr txBox="1">
            <a:spLocks/>
          </p:cNvSpPr>
          <p:nvPr/>
        </p:nvSpPr>
        <p:spPr bwMode="auto">
          <a:xfrm>
            <a:off x="0" y="352598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4: Protein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D8C9B39-96EB-4AD4-AB03-FB3CC499355D}"/>
              </a:ext>
            </a:extLst>
          </p:cNvPr>
          <p:cNvSpPr txBox="1">
            <a:spLocks/>
          </p:cNvSpPr>
          <p:nvPr/>
        </p:nvSpPr>
        <p:spPr bwMode="auto">
          <a:xfrm>
            <a:off x="533405" y="4696691"/>
            <a:ext cx="822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xmlns="" id="{ACD5CBC4-EC73-41D4-B169-B93A05431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66FF66"/>
          </a:solidFill>
          <a:ln w="38100" cmpd="dbl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40B96FE-B729-4004-BE8B-09D3ED141A8B}"/>
              </a:ext>
            </a:extLst>
          </p:cNvPr>
          <p:cNvSpPr/>
          <p:nvPr/>
        </p:nvSpPr>
        <p:spPr>
          <a:xfrm>
            <a:off x="505690" y="1607124"/>
            <a:ext cx="581891" cy="53181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A7EF29D-1A48-4F56-95EC-535C637A7585}"/>
              </a:ext>
            </a:extLst>
          </p:cNvPr>
          <p:cNvSpPr/>
          <p:nvPr/>
        </p:nvSpPr>
        <p:spPr>
          <a:xfrm>
            <a:off x="429486" y="6229280"/>
            <a:ext cx="581891" cy="53181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B8A4CCA-DD18-4B4D-84C4-E7A3F85A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00" y="4269922"/>
            <a:ext cx="8181805" cy="79324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500">
                <a:solidFill>
                  <a:schemeClr val="tx1">
                    <a:lumMod val="85000"/>
                    <a:lumOff val="15000"/>
                  </a:schemeClr>
                </a:solidFill>
              </a:rPr>
              <a:t>Chúc các em học tập tốt!</a:t>
            </a:r>
            <a:endParaRPr lang="en-US" sz="4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DEA5B3C9-62D0-4BAA-A5B9-A1ED68B39A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2" r="-1" b="20269"/>
          <a:stretch/>
        </p:blipFill>
        <p:spPr>
          <a:xfrm>
            <a:off x="476593" y="1337310"/>
            <a:ext cx="8187347" cy="270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205C35-A7A9-40AC-AD71-A9975928DB75}"/>
              </a:ext>
            </a:extLst>
          </p:cNvPr>
          <p:cNvSpPr txBox="1"/>
          <p:nvPr/>
        </p:nvSpPr>
        <p:spPr>
          <a:xfrm>
            <a:off x="912606" y="3491339"/>
            <a:ext cx="7524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MỐI QUAN HỆ GIỮA GENE </a:t>
            </a:r>
          </a:p>
          <a:p>
            <a:pPr algn="ctr"/>
            <a:r>
              <a:rPr lang="vi-VN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VÀ TÍNH TRẠNG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2E3A6E-9BE6-45B4-A6FD-E897E1D1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131848"/>
            <a:ext cx="7524750" cy="2247900"/>
          </a:xfrm>
          <a:prstGeom prst="rect">
            <a:avLst/>
          </a:prstGeom>
        </p:spPr>
      </p:pic>
      <p:sp>
        <p:nvSpPr>
          <p:cNvPr id="5" name="Hộp Văn bản 21">
            <a:extLst>
              <a:ext uri="{FF2B5EF4-FFF2-40B4-BE49-F238E27FC236}">
                <a16:creationId xmlns:a16="http://schemas.microsoft.com/office/drawing/2014/main" xmlns="" id="{4316FA58-FFDF-487C-B236-0BF45301BF9D}"/>
              </a:ext>
            </a:extLst>
          </p:cNvPr>
          <p:cNvSpPr txBox="1"/>
          <p:nvPr/>
        </p:nvSpPr>
        <p:spPr>
          <a:xfrm>
            <a:off x="2026049" y="0"/>
            <a:ext cx="529786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BẠCH ĐẰNG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vi-VN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ơ đồ 5">
            <a:extLst>
              <a:ext uri="{FF2B5EF4-FFF2-40B4-BE49-F238E27FC236}">
                <a16:creationId xmlns:a16="http://schemas.microsoft.com/office/drawing/2014/main" xmlns="" id="{5DA81F01-8FDD-4860-B143-DE9A2E5BA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609011"/>
              </p:ext>
            </p:extLst>
          </p:nvPr>
        </p:nvGraphicFramePr>
        <p:xfrm>
          <a:off x="731520" y="1667072"/>
          <a:ext cx="7525789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êu đề 1">
            <a:extLst>
              <a:ext uri="{FF2B5EF4-FFF2-40B4-BE49-F238E27FC236}">
                <a16:creationId xmlns:a16="http://schemas.microsoft.com/office/drawing/2014/main" xmlns="" id="{B7553AC5-ED62-49AD-AA24-7AE13B6EA81A}"/>
              </a:ext>
            </a:extLst>
          </p:cNvPr>
          <p:cNvSpPr txBox="1">
            <a:spLocks/>
          </p:cNvSpPr>
          <p:nvPr/>
        </p:nvSpPr>
        <p:spPr>
          <a:xfrm>
            <a:off x="2171699" y="807350"/>
            <a:ext cx="5153345" cy="72043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7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Gene mang thông tin &#10;cấu trúc của protein&#10;&#10;">
            <a:extLst>
              <a:ext uri="{FF2B5EF4-FFF2-40B4-BE49-F238E27FC236}">
                <a16:creationId xmlns:a16="http://schemas.microsoft.com/office/drawing/2014/main" xmlns="" id="{6A021A11-1DBD-4049-AC19-496666028595}"/>
              </a:ext>
            </a:extLst>
          </p:cNvPr>
          <p:cNvSpPr txBox="1"/>
          <p:nvPr/>
        </p:nvSpPr>
        <p:spPr>
          <a:xfrm>
            <a:off x="1634836" y="6504057"/>
            <a:ext cx="293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</a:rPr>
              <a:t>Protein </a:t>
            </a:r>
          </a:p>
          <a:p>
            <a:pPr algn="ctr"/>
            <a:r>
              <a:rPr lang="vi-VN" sz="2000" b="1" dirty="0">
                <a:solidFill>
                  <a:schemeClr val="bg1"/>
                </a:solidFill>
              </a:rPr>
              <a:t>được hình thành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1B05A80-7FDD-48B9-96C6-3D78D67603AE}"/>
              </a:ext>
            </a:extLst>
          </p:cNvPr>
          <p:cNvGrpSpPr/>
          <p:nvPr/>
        </p:nvGrpSpPr>
        <p:grpSpPr>
          <a:xfrm>
            <a:off x="439704" y="1355145"/>
            <a:ext cx="8339959" cy="3168869"/>
            <a:chOff x="512857" y="1418761"/>
            <a:chExt cx="8339959" cy="316886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AE5AFFEF-D20F-48E5-A61E-4D84B5A442E9}"/>
                </a:ext>
              </a:extLst>
            </p:cNvPr>
            <p:cNvPicPr/>
            <p:nvPr/>
          </p:nvPicPr>
          <p:blipFill rotWithShape="1">
            <a:blip r:embed="rId2"/>
            <a:srcRect l="8793" t="26208" b="27586"/>
            <a:stretch/>
          </p:blipFill>
          <p:spPr>
            <a:xfrm>
              <a:off x="512857" y="1418761"/>
              <a:ext cx="8339959" cy="3168869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3FF2E4A-9A15-4181-9EBB-603F747F4D15}"/>
                </a:ext>
              </a:extLst>
            </p:cNvPr>
            <p:cNvGrpSpPr/>
            <p:nvPr/>
          </p:nvGrpSpPr>
          <p:grpSpPr>
            <a:xfrm>
              <a:off x="690143" y="3188014"/>
              <a:ext cx="2648804" cy="1320005"/>
              <a:chOff x="814833" y="4789307"/>
              <a:chExt cx="2648804" cy="132000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85A414C0-9FCE-4347-9597-4934F0C81A63}"/>
                  </a:ext>
                </a:extLst>
              </p:cNvPr>
              <p:cNvSpPr/>
              <p:nvPr/>
            </p:nvSpPr>
            <p:spPr>
              <a:xfrm>
                <a:off x="847716" y="4789307"/>
                <a:ext cx="2615921" cy="132000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E0EE1AB-8D43-45BB-BEAE-AC246F4B23A3}"/>
                  </a:ext>
                </a:extLst>
              </p:cNvPr>
              <p:cNvSpPr txBox="1"/>
              <p:nvPr/>
            </p:nvSpPr>
            <p:spPr>
              <a:xfrm>
                <a:off x="814833" y="5068237"/>
                <a:ext cx="25907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 dirty="0">
                    <a:solidFill>
                      <a:schemeClr val="bg1"/>
                    </a:solidFill>
                  </a:rPr>
                  <a:t>Gene mang thông tin</a:t>
                </a:r>
              </a:p>
              <a:p>
                <a:pPr algn="ctr"/>
                <a:r>
                  <a:rPr lang="vi-VN" b="1" dirty="0">
                    <a:solidFill>
                      <a:schemeClr val="bg1"/>
                    </a:solidFill>
                  </a:rPr>
                  <a:t>cấu trúc của protein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4734944B-F35C-4BBD-A9A2-E100DC1AEBFE}"/>
                </a:ext>
              </a:extLst>
            </p:cNvPr>
            <p:cNvCxnSpPr/>
            <p:nvPr/>
          </p:nvCxnSpPr>
          <p:spPr>
            <a:xfrm>
              <a:off x="2147455" y="2289748"/>
              <a:ext cx="0" cy="8982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1B64036D-51C9-4C25-BB56-AA5D05BF2C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6759" y="2289748"/>
              <a:ext cx="0" cy="8982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529A57AF-1E39-4C86-9EA6-22DEA497C059}"/>
                </a:ext>
              </a:extLst>
            </p:cNvPr>
            <p:cNvCxnSpPr>
              <a:cxnSpLocks/>
            </p:cNvCxnSpPr>
            <p:nvPr/>
          </p:nvCxnSpPr>
          <p:spPr>
            <a:xfrm>
              <a:off x="3344579" y="3480799"/>
              <a:ext cx="248818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2343E30-0B27-4AAF-AE9B-169FAE1E578A}"/>
                </a:ext>
              </a:extLst>
            </p:cNvPr>
            <p:cNvGrpSpPr/>
            <p:nvPr/>
          </p:nvGrpSpPr>
          <p:grpSpPr>
            <a:xfrm>
              <a:off x="5837936" y="3116251"/>
              <a:ext cx="2615921" cy="1320005"/>
              <a:chOff x="5486399" y="4481043"/>
              <a:chExt cx="2615921" cy="132000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BB28274-5626-4E67-8E62-DD742D59940E}"/>
                  </a:ext>
                </a:extLst>
              </p:cNvPr>
              <p:cNvSpPr/>
              <p:nvPr/>
            </p:nvSpPr>
            <p:spPr>
              <a:xfrm>
                <a:off x="5486399" y="4481043"/>
                <a:ext cx="2615921" cy="1320005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7E03176-6642-4355-8781-D213886139AA}"/>
                  </a:ext>
                </a:extLst>
              </p:cNvPr>
              <p:cNvSpPr txBox="1"/>
              <p:nvPr/>
            </p:nvSpPr>
            <p:spPr>
              <a:xfrm>
                <a:off x="5486399" y="4762082"/>
                <a:ext cx="26159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chemeClr val="bg1"/>
                    </a:solidFill>
                  </a:rPr>
                  <a:t>Protein </a:t>
                </a:r>
              </a:p>
              <a:p>
                <a:pPr algn="ctr"/>
                <a:r>
                  <a:rPr lang="vi-VN" sz="2400" b="1" dirty="0">
                    <a:solidFill>
                      <a:schemeClr val="bg1"/>
                    </a:solidFill>
                  </a:rPr>
                  <a:t>được hình thành 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48037E4-B1BC-437D-8946-270F3720EA1D}"/>
              </a:ext>
            </a:extLst>
          </p:cNvPr>
          <p:cNvSpPr txBox="1"/>
          <p:nvPr/>
        </p:nvSpPr>
        <p:spPr>
          <a:xfrm>
            <a:off x="3945958" y="290202"/>
            <a:ext cx="505950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3">
                    <a:lumMod val="50000"/>
                  </a:schemeClr>
                </a:solidFill>
              </a:rPr>
              <a:t>I/ MỐI QUAN HỆ GIỮA GENE </a:t>
            </a:r>
          </a:p>
          <a:p>
            <a:pPr algn="ctr"/>
            <a:r>
              <a:rPr lang="vi-VN" sz="2800" b="1" dirty="0">
                <a:solidFill>
                  <a:schemeClr val="accent3">
                    <a:lumMod val="50000"/>
                  </a:schemeClr>
                </a:solidFill>
              </a:rPr>
              <a:t>VÀ PROTEIN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95B361A-1081-4908-A60C-E00D67E3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944" y="3514033"/>
            <a:ext cx="66867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DD5E50C-29BE-4CAA-B2DA-D51E9DE81F61}"/>
              </a:ext>
            </a:extLst>
          </p:cNvPr>
          <p:cNvSpPr txBox="1"/>
          <p:nvPr/>
        </p:nvSpPr>
        <p:spPr>
          <a:xfrm>
            <a:off x="1302327" y="5209309"/>
            <a:ext cx="648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endParaRPr lang="en-US" dirty="0"/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xmlns="" id="{FF39BE88-11F5-4754-A8C6-3B8B3D900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83" y="4878694"/>
            <a:ext cx="89154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64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5CF454E-FE50-49A9-AD19-BA4E3BC73357}"/>
              </a:ext>
            </a:extLst>
          </p:cNvPr>
          <p:cNvGrpSpPr/>
          <p:nvPr/>
        </p:nvGrpSpPr>
        <p:grpSpPr>
          <a:xfrm>
            <a:off x="69273" y="651589"/>
            <a:ext cx="6761018" cy="4446876"/>
            <a:chOff x="69273" y="1247342"/>
            <a:chExt cx="6761018" cy="444687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D8AF02CF-5B44-4598-A03C-83B35254E51D}"/>
                </a:ext>
              </a:extLst>
            </p:cNvPr>
            <p:cNvGrpSpPr/>
            <p:nvPr/>
          </p:nvGrpSpPr>
          <p:grpSpPr>
            <a:xfrm>
              <a:off x="69273" y="1247342"/>
              <a:ext cx="6761018" cy="4446876"/>
              <a:chOff x="2209800" y="1690688"/>
              <a:chExt cx="6934200" cy="5167312"/>
            </a:xfrm>
          </p:grpSpPr>
          <p:grpSp>
            <p:nvGrpSpPr>
              <p:cNvPr id="3" name="Group 5">
                <a:extLst>
                  <a:ext uri="{FF2B5EF4-FFF2-40B4-BE49-F238E27FC236}">
                    <a16:creationId xmlns:a16="http://schemas.microsoft.com/office/drawing/2014/main" xmlns="" id="{2C3D760F-B716-4D5A-AE94-9A6FFE3F8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1905000"/>
                <a:ext cx="3886200" cy="4953000"/>
                <a:chOff x="3312" y="816"/>
                <a:chExt cx="2448" cy="3120"/>
              </a:xfrm>
            </p:grpSpPr>
            <p:graphicFrame>
              <p:nvGraphicFramePr>
                <p:cNvPr id="20" name="Object 6">
                  <a:extLst>
                    <a:ext uri="{FF2B5EF4-FFF2-40B4-BE49-F238E27FC236}">
                      <a16:creationId xmlns:a16="http://schemas.microsoft.com/office/drawing/2014/main" xmlns="" id="{936970E4-F438-48A1-928F-D11B1750F39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330" y="816"/>
                <a:ext cx="2430" cy="31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8" name="Bitmap Image" r:id="rId3" imgW="5076190" imgH="6342857" progId="Paint.Picture">
                        <p:embed/>
                      </p:oleObj>
                    </mc:Choice>
                    <mc:Fallback>
                      <p:oleObj name="Bitmap Image" r:id="rId3" imgW="5076190" imgH="6342857" progId="Paint.Picture">
                        <p:embed/>
                        <p:pic>
                          <p:nvPicPr>
                            <p:cNvPr id="1026" name="Object 6">
                              <a:extLst>
                                <a:ext uri="{FF2B5EF4-FFF2-40B4-BE49-F238E27FC236}">
                                  <a16:creationId xmlns:a16="http://schemas.microsoft.com/office/drawing/2014/main" xmlns="" id="{02B3CF6B-B2E5-4FE8-B361-87145454CCD8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0" y="816"/>
                              <a:ext cx="2430" cy="31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AutoShape 7">
                  <a:extLst>
                    <a:ext uri="{FF2B5EF4-FFF2-40B4-BE49-F238E27FC236}">
                      <a16:creationId xmlns:a16="http://schemas.microsoft.com/office/drawing/2014/main" xmlns="" id="{A1DFADDE-4E9B-4DEE-B80D-9D4958E08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864"/>
                  <a:ext cx="2256" cy="29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 sz="2000" dirty="0"/>
                </a:p>
              </p:txBody>
            </p:sp>
            <p:sp>
              <p:nvSpPr>
                <p:cNvPr id="22" name="Oval 8">
                  <a:extLst>
                    <a:ext uri="{FF2B5EF4-FFF2-40B4-BE49-F238E27FC236}">
                      <a16:creationId xmlns:a16="http://schemas.microsoft.com/office/drawing/2014/main" xmlns="" id="{A8EBD5A0-E4DC-4C3E-8FE4-D98464137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2" y="1008"/>
                  <a:ext cx="1488" cy="110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 sz="2000"/>
                </a:p>
              </p:txBody>
            </p:sp>
          </p:grpSp>
          <p:pic>
            <p:nvPicPr>
              <p:cNvPr id="4" name="Picture 9">
                <a:extLst>
                  <a:ext uri="{FF2B5EF4-FFF2-40B4-BE49-F238E27FC236}">
                    <a16:creationId xmlns:a16="http://schemas.microsoft.com/office/drawing/2014/main" xmlns="" id="{B0DFA04F-3DBB-4ECE-A8FF-5A8F047A2D0C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2667000"/>
                <a:ext cx="13716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10" descr="ChuoiProtein">
                <a:extLst>
                  <a:ext uri="{FF2B5EF4-FFF2-40B4-BE49-F238E27FC236}">
                    <a16:creationId xmlns:a16="http://schemas.microsoft.com/office/drawing/2014/main" xmlns="" id="{31C110C8-D848-474A-A119-B1C7A98605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5710238"/>
                <a:ext cx="1447800" cy="385762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66FFFF"/>
                </a:solidFill>
                <a:miter lim="800000"/>
                <a:headEnd/>
                <a:tailEnd/>
              </a:ln>
            </p:spPr>
          </p:pic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xmlns="" id="{9D5E8CF6-EF02-47AA-8A56-D48866C0E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398" y="2346325"/>
                <a:ext cx="1524001" cy="464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DN</a:t>
                </a:r>
                <a:r>
                  <a:rPr lang="vi-VN" altLang="en-US" sz="20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A </a:t>
                </a:r>
                <a:r>
                  <a:rPr lang="en-US" altLang="en-US" sz="20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(gen</a:t>
                </a:r>
                <a:r>
                  <a:rPr lang="vi-VN" altLang="en-US" sz="20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0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xmlns="" id="{CA556739-5520-4957-A905-F39C556DFA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6019800"/>
                <a:ext cx="1752600" cy="60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="1" dirty="0" err="1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chuỗi</a:t>
                </a:r>
                <a:r>
                  <a:rPr lang="en-US" altLang="en-US" sz="16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 a</a:t>
                </a:r>
                <a:r>
                  <a:rPr lang="vi-VN" altLang="en-US" sz="16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mino acid</a:t>
                </a:r>
                <a:endParaRPr lang="en-US" altLang="en-US" sz="1600" b="1" dirty="0">
                  <a:solidFill>
                    <a:srgbClr val="D60093"/>
                  </a:solidFill>
                  <a:latin typeface="Times New Roman" panose="02020603050405020304" pitchFamily="18" charset="0"/>
                </a:endParaRPr>
              </a:p>
              <a:p>
                <a:pPr algn="ctr" eaLnBrk="1" hangingPunct="1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en-US" sz="16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(pr</a:t>
                </a:r>
                <a:r>
                  <a:rPr lang="vi-VN" altLang="en-US" sz="16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o</a:t>
                </a:r>
                <a:r>
                  <a:rPr lang="en-US" altLang="en-US" sz="16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vi-VN" altLang="en-US" sz="16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1600" b="1" dirty="0">
                    <a:solidFill>
                      <a:srgbClr val="D60093"/>
                    </a:solidFill>
                    <a:latin typeface="Times New Roman" panose="02020603050405020304" pitchFamily="18" charset="0"/>
                  </a:rPr>
                  <a:t>in)</a:t>
                </a:r>
              </a:p>
            </p:txBody>
          </p:sp>
          <p:sp>
            <p:nvSpPr>
              <p:cNvPr id="8" name="Line 15">
                <a:extLst>
                  <a:ext uri="{FF2B5EF4-FFF2-40B4-BE49-F238E27FC236}">
                    <a16:creationId xmlns:a16="http://schemas.microsoft.com/office/drawing/2014/main" xmlns="" id="{AF73417D-A1BD-4DF1-B790-73784F979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1000" y="3048000"/>
                <a:ext cx="0" cy="533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7">
                <a:extLst>
                  <a:ext uri="{FF2B5EF4-FFF2-40B4-BE49-F238E27FC236}">
                    <a16:creationId xmlns:a16="http://schemas.microsoft.com/office/drawing/2014/main" xmlns="" id="{B4B01BF3-4DA2-40A8-BF0E-394A15405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5288" y="5105400"/>
                <a:ext cx="0" cy="533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 Box 20">
                <a:extLst>
                  <a:ext uri="{FF2B5EF4-FFF2-40B4-BE49-F238E27FC236}">
                    <a16:creationId xmlns:a16="http://schemas.microsoft.com/office/drawing/2014/main" xmlns="" id="{98678F03-C03E-438C-8364-090DB0CD11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599" y="1690688"/>
                <a:ext cx="1428750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Tế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bào</a:t>
                </a:r>
                <a:endPara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Text Box 20">
                <a:extLst>
                  <a:ext uri="{FF2B5EF4-FFF2-40B4-BE49-F238E27FC236}">
                    <a16:creationId xmlns:a16="http://schemas.microsoft.com/office/drawing/2014/main" xmlns="" id="{6A10F0EF-CBBF-4F00-B654-499488EA3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0400" y="2743200"/>
                <a:ext cx="142875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Nhân</a:t>
                </a:r>
                <a:endPara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810AA2F8-D504-405E-8E20-55BE43A28367}"/>
                  </a:ext>
                </a:extLst>
              </p:cNvPr>
              <p:cNvCxnSpPr/>
              <p:nvPr/>
            </p:nvCxnSpPr>
            <p:spPr>
              <a:xfrm flipV="1">
                <a:off x="5410200" y="1981200"/>
                <a:ext cx="1524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7B2F1CC3-57B5-4817-9881-69F08807E4E1}"/>
                  </a:ext>
                </a:extLst>
              </p:cNvPr>
              <p:cNvCxnSpPr>
                <a:stCxn id="22" idx="6"/>
              </p:cNvCxnSpPr>
              <p:nvPr/>
            </p:nvCxnSpPr>
            <p:spPr>
              <a:xfrm>
                <a:off x="5286375" y="3086100"/>
                <a:ext cx="1647825" cy="381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 Box 20">
                <a:extLst>
                  <a:ext uri="{FF2B5EF4-FFF2-40B4-BE49-F238E27FC236}">
                    <a16:creationId xmlns:a16="http://schemas.microsoft.com/office/drawing/2014/main" xmlns="" id="{966C87F2-3FE9-4B5D-9C7B-846E098C1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8663" y="4057650"/>
                <a:ext cx="2065337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Chất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tế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bào</a:t>
                </a:r>
                <a:endPara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xmlns="" id="{6D1D5465-5785-4C90-B942-55B39E340909}"/>
                  </a:ext>
                </a:extLst>
              </p:cNvPr>
              <p:cNvCxnSpPr/>
              <p:nvPr/>
            </p:nvCxnSpPr>
            <p:spPr>
              <a:xfrm>
                <a:off x="5105400" y="4343400"/>
                <a:ext cx="1905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 Box 18">
                <a:extLst>
                  <a:ext uri="{FF2B5EF4-FFF2-40B4-BE49-F238E27FC236}">
                    <a16:creationId xmlns:a16="http://schemas.microsoft.com/office/drawing/2014/main" xmlns="" id="{5A7C8E7C-69A3-403D-9C85-FCA5786916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9721" y="3256427"/>
                <a:ext cx="990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RN</a:t>
                </a:r>
                <a:r>
                  <a:rPr lang="vi-V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18" name="Picture 13" descr="GenNgoaitNhan">
                <a:extLst>
                  <a:ext uri="{FF2B5EF4-FFF2-40B4-BE49-F238E27FC236}">
                    <a16:creationId xmlns:a16="http://schemas.microsoft.com/office/drawing/2014/main" xmlns="" id="{B59C5163-A04C-4AB3-87B2-DB1DA3BBA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800" y="3652838"/>
                <a:ext cx="958850" cy="233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xmlns="" id="{A62C3ACF-1060-4460-8109-D781F53E1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1000" y="3962400"/>
                <a:ext cx="0" cy="533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9" name="Picture 14" descr="GenNgoaitNhan">
              <a:extLst>
                <a:ext uri="{FF2B5EF4-FFF2-40B4-BE49-F238E27FC236}">
                  <a16:creationId xmlns:a16="http://schemas.microsoft.com/office/drawing/2014/main" xmlns="" id="{34C8CD10-A611-4CF8-9754-2EAD3DCBA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15" y="3872559"/>
              <a:ext cx="958850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xmlns="" id="{7F5C8027-A57F-4F12-A0F4-25430C5E9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485" y="3492004"/>
              <a:ext cx="11741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mRN</a:t>
              </a:r>
              <a:r>
                <a:rPr lang="vi-V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68EB65A-AD9A-4E1E-A68A-60547FE8B600}"/>
              </a:ext>
            </a:extLst>
          </p:cNvPr>
          <p:cNvSpPr txBox="1"/>
          <p:nvPr/>
        </p:nvSpPr>
        <p:spPr>
          <a:xfrm>
            <a:off x="3886277" y="3522208"/>
            <a:ext cx="5160590" cy="269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600" b="1" dirty="0"/>
              <a:t>Cấu trúc trung gian: 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</a:rPr>
              <a:t>mRNA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</a:rPr>
              <a:t>Vai trò của mRNA</a:t>
            </a:r>
            <a:r>
              <a:rPr lang="vi-VN" sz="2600" b="1" dirty="0"/>
              <a:t>: Truyền đạt thông tin quy định cấu trúc của protein được tổng hợp.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5255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50CFD8-58FF-439F-8DA9-D3201BB9C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8" b="15202"/>
          <a:stretch/>
        </p:blipFill>
        <p:spPr>
          <a:xfrm>
            <a:off x="713509" y="2299854"/>
            <a:ext cx="6858000" cy="29510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15A96D-85AC-4C30-8764-A68959DD97A4}"/>
              </a:ext>
            </a:extLst>
          </p:cNvPr>
          <p:cNvSpPr txBox="1"/>
          <p:nvPr/>
        </p:nvSpPr>
        <p:spPr>
          <a:xfrm>
            <a:off x="1" y="1284191"/>
            <a:ext cx="91439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/>
              <a:t>Chuỗi amino acid được hình thành như thế nào?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3068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19">
            <a:extLst>
              <a:ext uri="{FF2B5EF4-FFF2-40B4-BE49-F238E27FC236}">
                <a16:creationId xmlns:a16="http://schemas.microsoft.com/office/drawing/2014/main" xmlns="" id="{6F043A73-F5DA-475E-85ED-A9F3CCE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70"/>
            <a:ext cx="9144000" cy="51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B7CDEFAC-B0A1-4034-9946-FB46CEFC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4" y="5192560"/>
            <a:ext cx="89916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amin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acid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881612E4-E07E-4C35-9717-FCB9108B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80" y="590895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8BA117C9-CD8A-4DA7-9BD1-12C8F0C8D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125" y="59216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47DD8C60-31F4-4E74-A77D-7B1D3E20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739" y="5844585"/>
            <a:ext cx="16002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Ribosome</a:t>
            </a:r>
          </a:p>
          <a:p>
            <a:pPr algn="ctr" eaLnBrk="1" hangingPunct="1"/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8DBFAE41-4783-4111-8BE6-926608E7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555" y="603148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acid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>
            <a:extLst>
              <a:ext uri="{FF2B5EF4-FFF2-40B4-BE49-F238E27FC236}">
                <a16:creationId xmlns:a16="http://schemas.microsoft.com/office/drawing/2014/main" xmlns="" id="{AADA49A6-3D9B-40FA-A09D-9CB4F61A7A7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562951"/>
            <a:ext cx="9064625" cy="45892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100">
            <a:extLst>
              <a:ext uri="{FF2B5EF4-FFF2-40B4-BE49-F238E27FC236}">
                <a16:creationId xmlns:a16="http://schemas.microsoft.com/office/drawing/2014/main" xmlns="" id="{8606EC34-9CDB-4937-A8DC-9BB9338C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6" y="3773293"/>
            <a:ext cx="8229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eotide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mRN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tRN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101">
            <a:extLst>
              <a:ext uri="{FF2B5EF4-FFF2-40B4-BE49-F238E27FC236}">
                <a16:creationId xmlns:a16="http://schemas.microsoft.com/office/drawing/2014/main" xmlns="" id="{9C7FD4B1-849F-43DF-9022-25D7A4EBB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6" y="4346028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vi-V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eotde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NTBS:   A – U</a:t>
            </a:r>
            <a:r>
              <a:rPr lang="vi-V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G – </a:t>
            </a:r>
            <a:r>
              <a:rPr lang="vi-V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102">
            <a:extLst>
              <a:ext uri="{FF2B5EF4-FFF2-40B4-BE49-F238E27FC236}">
                <a16:creationId xmlns:a16="http://schemas.microsoft.com/office/drawing/2014/main" xmlns="" id="{FD0AA412-97C8-4A7E-A187-4A4CF8BF7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52" y="5159641"/>
            <a:ext cx="8458200" cy="830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quan về số lượng amino acid và nucleotide của mRNA trong ribosome?</a:t>
            </a:r>
          </a:p>
        </p:txBody>
      </p:sp>
      <p:sp>
        <p:nvSpPr>
          <p:cNvPr id="10" name="Rectangle 103">
            <a:extLst>
              <a:ext uri="{FF2B5EF4-FFF2-40B4-BE49-F238E27FC236}">
                <a16:creationId xmlns:a16="http://schemas.microsoft.com/office/drawing/2014/main" xmlns="" id="{0368BB92-E4DF-4A0A-B990-2EC3E3F72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95" y="6086010"/>
            <a:ext cx="6013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fr-FR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fr-FR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vi-V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eotide</a:t>
            </a:r>
            <a:r>
              <a:rPr lang="fr-FR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1 amin</a:t>
            </a:r>
            <a:r>
              <a:rPr lang="vi-V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 acid</a:t>
            </a:r>
            <a:endParaRPr lang="fr-FR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608</TotalTime>
  <Words>1320</Words>
  <Application>Microsoft Office PowerPoint</Application>
  <PresentationFormat>On-screen Show (4:3)</PresentationFormat>
  <Paragraphs>178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SimSun</vt:lpstr>
      <vt:lpstr>.VnTime</vt:lpstr>
      <vt:lpstr>Arial</vt:lpstr>
      <vt:lpstr>Calibri</vt:lpstr>
      <vt:lpstr>Calibri Light</vt:lpstr>
      <vt:lpstr>Century Gothic</vt:lpstr>
      <vt:lpstr>Garamond</vt:lpstr>
      <vt:lpstr>Symbol</vt:lpstr>
      <vt:lpstr>Times New Roman</vt:lpstr>
      <vt:lpstr>VNI-Times</vt:lpstr>
      <vt:lpstr>Wingdings</vt:lpstr>
      <vt:lpstr>Office Theme</vt:lpstr>
      <vt:lpstr>Vapor Trail</vt:lpstr>
      <vt:lpstr>Savon</vt:lpstr>
      <vt:lpstr>Bitmap Image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tập tốt!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duonghuyen1586@gmail.com</dc:creator>
  <cp:lastModifiedBy>NhokBibi</cp:lastModifiedBy>
  <cp:revision>28</cp:revision>
  <dcterms:created xsi:type="dcterms:W3CDTF">2021-09-20T09:34:40Z</dcterms:created>
  <dcterms:modified xsi:type="dcterms:W3CDTF">2021-09-29T13:33:41Z</dcterms:modified>
</cp:coreProperties>
</file>